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1"/>
  </p:notesMasterIdLst>
  <p:sldIdLst>
    <p:sldId id="256" r:id="rId2"/>
    <p:sldId id="264" r:id="rId3"/>
    <p:sldId id="257" r:id="rId4"/>
    <p:sldId id="265" r:id="rId5"/>
    <p:sldId id="259" r:id="rId6"/>
    <p:sldId id="267" r:id="rId7"/>
    <p:sldId id="261" r:id="rId8"/>
    <p:sldId id="262"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231" autoAdjust="0"/>
  </p:normalViewPr>
  <p:slideViewPr>
    <p:cSldViewPr snapToGrid="0">
      <p:cViewPr varScale="1">
        <p:scale>
          <a:sx n="51" d="100"/>
          <a:sy n="51" d="100"/>
        </p:scale>
        <p:origin x="1906"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5EFF2-DA94-4B82-9D36-73E520926E90}" type="datetimeFigureOut">
              <a:rPr lang="sv-SE" smtClean="0"/>
              <a:t>2020-10-20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3B873-3A3E-4A8D-B359-D41774D9BD05}" type="slidenum">
              <a:rPr lang="sv-SE" smtClean="0"/>
              <a:t>‹#›</a:t>
            </a:fld>
            <a:endParaRPr lang="sv-SE"/>
          </a:p>
        </p:txBody>
      </p:sp>
    </p:spTree>
    <p:extLst>
      <p:ext uri="{BB962C8B-B14F-4D97-AF65-F5344CB8AC3E}">
        <p14:creationId xmlns:p14="http://schemas.microsoft.com/office/powerpoint/2010/main" val="37706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Ideell styrelse med ordförande, vice ordförande, sekreterare, kassör och ledamöter, totalt 7 personer.</a:t>
            </a:r>
          </a:p>
          <a:p>
            <a:endParaRPr lang="sv-SE" dirty="0" smtClean="0"/>
          </a:p>
          <a:p>
            <a:r>
              <a:rPr lang="sv-SE" dirty="0" smtClean="0"/>
              <a:t>Kansli: verksamhetsansvarig, nationell stödsamordnare/sjukhuskontakt, kanslist samt kommunikatör.</a:t>
            </a:r>
          </a:p>
          <a:p>
            <a:endParaRPr lang="sv-SE" dirty="0" smtClean="0"/>
          </a:p>
          <a:p>
            <a:r>
              <a:rPr lang="sv-SE" dirty="0" smtClean="0"/>
              <a:t>19</a:t>
            </a:r>
            <a:r>
              <a:rPr lang="sv-SE" baseline="0" dirty="0" smtClean="0"/>
              <a:t> distrikt utifrån länsindelning, en del större och en del mindre, en del med många medlemmar en del med färre… Största distrikten är Stockholm och Västra Götaland.</a:t>
            </a:r>
          </a:p>
          <a:p>
            <a:endParaRPr lang="sv-SE" baseline="0" dirty="0" smtClean="0"/>
          </a:p>
          <a:p>
            <a:r>
              <a:rPr lang="sv-SE" baseline="0" dirty="0" smtClean="0"/>
              <a:t>Forskningsnämnd som tittar på våra ansökningar till forskningsfonden, delas ut på hösten. Sista ansökan 31 augusti. </a:t>
            </a:r>
          </a:p>
          <a:p>
            <a:r>
              <a:rPr lang="sv-SE" baseline="0" dirty="0" smtClean="0"/>
              <a:t>De som sitter i nämnden är: </a:t>
            </a:r>
            <a:r>
              <a:rPr lang="sv-SE" b="1" baseline="0" dirty="0" smtClean="0"/>
              <a:t>Kerstin Erlandsson</a:t>
            </a:r>
            <a:r>
              <a:rPr lang="sv-SE" baseline="0" dirty="0" smtClean="0"/>
              <a:t>, docent/doktor i medicinsk vetenskap/barnmorska, </a:t>
            </a:r>
            <a:r>
              <a:rPr lang="sv-SE" b="1" baseline="0" dirty="0" smtClean="0"/>
              <a:t>Ingela Rådestad</a:t>
            </a:r>
            <a:r>
              <a:rPr lang="sv-SE" baseline="0" dirty="0" smtClean="0"/>
              <a:t>, barnmorska/professor, </a:t>
            </a:r>
            <a:r>
              <a:rPr lang="sv-SE" b="1" baseline="0" dirty="0" smtClean="0"/>
              <a:t>Hugo Lagercrantz</a:t>
            </a:r>
            <a:r>
              <a:rPr lang="sv-SE" baseline="0" dirty="0" smtClean="0"/>
              <a:t>, läkare/professor, </a:t>
            </a:r>
          </a:p>
          <a:p>
            <a:r>
              <a:rPr lang="sv-SE" b="1" baseline="0" dirty="0" smtClean="0"/>
              <a:t>Karin Pettersson</a:t>
            </a:r>
            <a:r>
              <a:rPr lang="sv-SE" baseline="0" dirty="0" smtClean="0"/>
              <a:t>, docent i obstetrik och gynekologi</a:t>
            </a:r>
            <a:endParaRPr lang="sv-SE" dirty="0"/>
          </a:p>
        </p:txBody>
      </p:sp>
      <p:sp>
        <p:nvSpPr>
          <p:cNvPr id="4" name="Platshållare för bildnummer 3"/>
          <p:cNvSpPr>
            <a:spLocks noGrp="1"/>
          </p:cNvSpPr>
          <p:nvPr>
            <p:ph type="sldNum" sz="quarter" idx="10"/>
          </p:nvPr>
        </p:nvSpPr>
        <p:spPr/>
        <p:txBody>
          <a:bodyPr/>
          <a:lstStyle/>
          <a:p>
            <a:fld id="{03C3B873-3A3E-4A8D-B359-D41774D9BD05}" type="slidenum">
              <a:rPr lang="sv-SE" smtClean="0"/>
              <a:t>2</a:t>
            </a:fld>
            <a:endParaRPr lang="sv-SE"/>
          </a:p>
        </p:txBody>
      </p:sp>
    </p:spTree>
    <p:extLst>
      <p:ext uri="{BB962C8B-B14F-4D97-AF65-F5344CB8AC3E}">
        <p14:creationId xmlns:p14="http://schemas.microsoft.com/office/powerpoint/2010/main" val="166841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latin typeface="Montserrat" panose="00000500000000000000" pitchFamily="2" charset="0"/>
              </a:rPr>
              <a:t>Spädbarnsfonden vänder</a:t>
            </a:r>
            <a:r>
              <a:rPr lang="sv-SE" baseline="0" dirty="0" smtClean="0">
                <a:latin typeface="Montserrat" panose="00000500000000000000" pitchFamily="2" charset="0"/>
              </a:rPr>
              <a:t> sig till</a:t>
            </a:r>
            <a:r>
              <a:rPr lang="sv-SE" dirty="0" smtClean="0">
                <a:latin typeface="Montserrat" panose="00000500000000000000" pitchFamily="2" charset="0"/>
              </a:rPr>
              <a:t> föräldrar och familjer som mist spädbarn. </a:t>
            </a:r>
          </a:p>
          <a:p>
            <a:endParaRPr lang="sv-SE" b="1" dirty="0" smtClean="0">
              <a:latin typeface="Montserrat" panose="00000500000000000000" pitchFamily="2" charset="0"/>
            </a:endParaRPr>
          </a:p>
          <a:p>
            <a:r>
              <a:rPr lang="sv-SE" b="1" dirty="0" smtClean="0">
                <a:latin typeface="Montserrat" panose="00000500000000000000" pitchFamily="2" charset="0"/>
              </a:rPr>
              <a:t>Ca 700 spädbarn dör i Sverige varje år. </a:t>
            </a:r>
            <a:r>
              <a:rPr lang="sv-SE" dirty="0" smtClean="0">
                <a:latin typeface="Montserrat" panose="00000500000000000000" pitchFamily="2" charset="0"/>
              </a:rPr>
              <a:t>Drygt 400 av dessa spädbarn dör innan de föds och ytterligare ca 300 barn dör under sitt första levnadsår.</a:t>
            </a:r>
          </a:p>
          <a:p>
            <a:endParaRPr lang="sv-SE" dirty="0" smtClean="0">
              <a:latin typeface="Montserrat" panose="00000500000000000000" pitchFamily="2" charset="0"/>
            </a:endParaRPr>
          </a:p>
          <a:p>
            <a:r>
              <a:rPr lang="sv-SE" dirty="0" smtClean="0">
                <a:latin typeface="Montserrat" panose="00000500000000000000" pitchFamily="2" charset="0"/>
              </a:rPr>
              <a:t>Vi verkar genom forskning och informationsspridning för att minska antalet barn som dör. </a:t>
            </a:r>
            <a:r>
              <a:rPr lang="sv-SE" baseline="0" dirty="0" smtClean="0">
                <a:latin typeface="Montserrat" panose="00000500000000000000" pitchFamily="2" charset="0"/>
              </a:rPr>
              <a:t>Vi deltar i t.ex. barnmorskeutbildningen på olika orter. Vi träffar sjukvårdspersonal på förlossningskliniker, neonatalavdelningar, kvinnokliniker. </a:t>
            </a:r>
            <a:r>
              <a:rPr lang="sv-SE" dirty="0" smtClean="0">
                <a:latin typeface="Montserrat" panose="00000500000000000000" pitchFamily="2" charset="0"/>
              </a:rPr>
              <a:t>Vi delar ut forskningsanslag. Vi erbjuder</a:t>
            </a:r>
            <a:r>
              <a:rPr lang="sv-SE" baseline="0" dirty="0" smtClean="0">
                <a:latin typeface="Montserrat" panose="00000500000000000000" pitchFamily="2" charset="0"/>
              </a:rPr>
              <a:t> seminarier. </a:t>
            </a:r>
            <a:endParaRPr lang="sv-SE" dirty="0" smtClean="0">
              <a:latin typeface="Montserrat" panose="00000500000000000000" pitchFamily="2" charset="0"/>
            </a:endParaRPr>
          </a:p>
          <a:p>
            <a:pPr marL="0" indent="0">
              <a:buNone/>
            </a:pPr>
            <a:endParaRPr lang="sv-SE" dirty="0" smtClean="0">
              <a:latin typeface="Montserrat" panose="00000500000000000000" pitchFamily="2" charset="0"/>
            </a:endParaRPr>
          </a:p>
          <a:p>
            <a:r>
              <a:rPr lang="sv-SE" dirty="0" smtClean="0">
                <a:latin typeface="Montserrat" panose="00000500000000000000" pitchFamily="2" charset="0"/>
              </a:rPr>
              <a:t>Våra </a:t>
            </a:r>
            <a:r>
              <a:rPr lang="sv-SE" b="1" dirty="0" smtClean="0">
                <a:latin typeface="Montserrat" panose="00000500000000000000" pitchFamily="2" charset="0"/>
              </a:rPr>
              <a:t>stödgrupper</a:t>
            </a:r>
            <a:r>
              <a:rPr lang="sv-SE" dirty="0" smtClean="0">
                <a:latin typeface="Montserrat" panose="00000500000000000000" pitchFamily="2" charset="0"/>
              </a:rPr>
              <a:t> i distrikten ordnar olika aktiviteter, samtalsgrupper och träffar. Vi har en </a:t>
            </a:r>
            <a:r>
              <a:rPr lang="sv-SE" b="1" dirty="0" smtClean="0">
                <a:latin typeface="Montserrat" panose="00000500000000000000" pitchFamily="2" charset="0"/>
              </a:rPr>
              <a:t>familjehelg</a:t>
            </a:r>
            <a:r>
              <a:rPr lang="sv-SE" dirty="0" smtClean="0">
                <a:latin typeface="Montserrat" panose="00000500000000000000" pitchFamily="2" charset="0"/>
              </a:rPr>
              <a:t> varje år. Vi delar ut </a:t>
            </a:r>
            <a:r>
              <a:rPr lang="sv-SE" b="1" dirty="0" smtClean="0">
                <a:latin typeface="Montserrat" panose="00000500000000000000" pitchFamily="2" charset="0"/>
              </a:rPr>
              <a:t>minnespåsar</a:t>
            </a:r>
            <a:r>
              <a:rPr lang="sv-SE" dirty="0" smtClean="0">
                <a:latin typeface="Montserrat" panose="00000500000000000000" pitchFamily="2" charset="0"/>
              </a:rPr>
              <a:t> till förlossningsavdelningar och sjukhus runt om i Sverige. </a:t>
            </a:r>
            <a:endParaRPr lang="sv-SE" dirty="0"/>
          </a:p>
        </p:txBody>
      </p:sp>
      <p:sp>
        <p:nvSpPr>
          <p:cNvPr id="4" name="Platshållare för bildnummer 3"/>
          <p:cNvSpPr>
            <a:spLocks noGrp="1"/>
          </p:cNvSpPr>
          <p:nvPr>
            <p:ph type="sldNum" sz="quarter" idx="10"/>
          </p:nvPr>
        </p:nvSpPr>
        <p:spPr/>
        <p:txBody>
          <a:bodyPr/>
          <a:lstStyle/>
          <a:p>
            <a:fld id="{03C3B873-3A3E-4A8D-B359-D41774D9BD05}" type="slidenum">
              <a:rPr lang="sv-SE" smtClean="0"/>
              <a:t>3</a:t>
            </a:fld>
            <a:endParaRPr lang="sv-SE"/>
          </a:p>
        </p:txBody>
      </p:sp>
    </p:spTree>
    <p:extLst>
      <p:ext uri="{BB962C8B-B14F-4D97-AF65-F5344CB8AC3E}">
        <p14:creationId xmlns:p14="http://schemas.microsoft.com/office/powerpoint/2010/main" val="102317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3C3B873-3A3E-4A8D-B359-D41774D9BD05}" type="slidenum">
              <a:rPr lang="sv-SE" smtClean="0"/>
              <a:t>4</a:t>
            </a:fld>
            <a:endParaRPr lang="sv-SE"/>
          </a:p>
        </p:txBody>
      </p:sp>
    </p:spTree>
    <p:extLst>
      <p:ext uri="{BB962C8B-B14F-4D97-AF65-F5344CB8AC3E}">
        <p14:creationId xmlns:p14="http://schemas.microsoft.com/office/powerpoint/2010/main" val="387393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latin typeface="Montserrat" panose="00000500000000000000" pitchFamily="2" charset="0"/>
              </a:rPr>
              <a:t>När Spädbarnsfonden får nya medlemmar, så vidarebefordras kontakten till våra distriktssamordnare direkt. Vi erbjuder samtalsstöd via telefon och mail.</a:t>
            </a:r>
          </a:p>
          <a:p>
            <a:endParaRPr lang="sv-SE" dirty="0" smtClean="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latin typeface="Montserrat" panose="00000500000000000000" pitchFamily="2" charset="0"/>
              </a:rPr>
              <a:t>Vi anordnar öppna samtalsträffar regelbundet under året. En mötesplats och fristad för drabbade föräldrar, där de kan träffa andra föräldrar som förstår vad de går igenom. Vi anordnar även: Slutna samtalsgrupper, minnesstunder, familjeaktiviteter och andra former av träffar.</a:t>
            </a:r>
          </a:p>
          <a:p>
            <a:endParaRPr lang="sv-SE" dirty="0" smtClean="0">
              <a:latin typeface="Montserrat" panose="00000500000000000000" pitchFamily="2" charset="0"/>
            </a:endParaRPr>
          </a:p>
          <a:p>
            <a:r>
              <a:rPr lang="sv-SE" dirty="0" smtClean="0">
                <a:latin typeface="Montserrat" panose="00000500000000000000" pitchFamily="2" charset="0"/>
              </a:rPr>
              <a:t>Spädbarnsfonden samarbetar med sjukvården och fungerar som ett komplement till sjukvården. </a:t>
            </a:r>
          </a:p>
          <a:p>
            <a:endParaRPr lang="sv-SE" dirty="0" smtClean="0">
              <a:latin typeface="Montserrat" panose="00000500000000000000" pitchFamily="2" charset="0"/>
            </a:endParaRPr>
          </a:p>
          <a:p>
            <a:r>
              <a:rPr lang="sv-SE" dirty="0" smtClean="0">
                <a:latin typeface="Montserrat" panose="00000500000000000000" pitchFamily="2" charset="0"/>
              </a:rPr>
              <a:t>Vi besöker sjukhus</a:t>
            </a:r>
            <a:r>
              <a:rPr lang="sv-SE" baseline="0" dirty="0" smtClean="0">
                <a:latin typeface="Montserrat" panose="00000500000000000000" pitchFamily="2" charset="0"/>
              </a:rPr>
              <a:t> över hela landet</a:t>
            </a:r>
            <a:r>
              <a:rPr lang="sv-SE" dirty="0" smtClean="0">
                <a:latin typeface="Montserrat" panose="00000500000000000000" pitchFamily="2" charset="0"/>
              </a:rPr>
              <a:t> och föreläser om rutiner, stöd och bemötande för att omvårdnaden av de drabbade föräldrarna skall bli så bra och jämställd som möjligt.</a:t>
            </a:r>
          </a:p>
          <a:p>
            <a:endParaRPr lang="sv-SE" dirty="0" smtClean="0">
              <a:latin typeface="Montserrat" panose="00000500000000000000" pitchFamily="2" charset="0"/>
            </a:endParaRPr>
          </a:p>
          <a:p>
            <a:endParaRPr lang="sv-SE" dirty="0"/>
          </a:p>
        </p:txBody>
      </p:sp>
      <p:sp>
        <p:nvSpPr>
          <p:cNvPr id="4" name="Platshållare för bildnummer 3"/>
          <p:cNvSpPr>
            <a:spLocks noGrp="1"/>
          </p:cNvSpPr>
          <p:nvPr>
            <p:ph type="sldNum" sz="quarter" idx="10"/>
          </p:nvPr>
        </p:nvSpPr>
        <p:spPr/>
        <p:txBody>
          <a:bodyPr/>
          <a:lstStyle/>
          <a:p>
            <a:fld id="{03C3B873-3A3E-4A8D-B359-D41774D9BD05}" type="slidenum">
              <a:rPr lang="sv-SE" smtClean="0"/>
              <a:t>5</a:t>
            </a:fld>
            <a:endParaRPr lang="sv-SE"/>
          </a:p>
        </p:txBody>
      </p:sp>
    </p:spTree>
    <p:extLst>
      <p:ext uri="{BB962C8B-B14F-4D97-AF65-F5344CB8AC3E}">
        <p14:creationId xmlns:p14="http://schemas.microsoft.com/office/powerpoint/2010/main" val="174845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latin typeface="Montserrat" panose="00000500000000000000" pitchFamily="2" charset="0"/>
              </a:rPr>
              <a:t>Spädbarnsfonden arbetar för att alla drabbade föräldrar, i hela Sverige, ska få samma möjlighet till stöd och information, när det fruktansvärda har inträffat. Därför finns minnespåsen. </a:t>
            </a:r>
          </a:p>
          <a:p>
            <a:endParaRPr lang="sv-SE" sz="1200" dirty="0" smtClean="0">
              <a:latin typeface="Montserrat" panose="00000500000000000000" pitchFamily="2" charset="0"/>
            </a:endParaRPr>
          </a:p>
          <a:p>
            <a:r>
              <a:rPr lang="sv-SE" sz="1200" dirty="0" smtClean="0">
                <a:latin typeface="Montserrat" panose="00000500000000000000" pitchFamily="2" charset="0"/>
              </a:rPr>
              <a:t>Det är en enkel vit tygpåse som innehåller informationsmaterial som kan underlätta för vården att ge föräldrar ett bra bemötande. Minnespåsarna innehåller också information och produkter som kan hjälpa föräldrar att samla minnen av sin alltför korta tid tillsammans med sitt barn.</a:t>
            </a:r>
          </a:p>
          <a:p>
            <a:endParaRPr lang="sv-SE" sz="1200" dirty="0" smtClean="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latin typeface="Montserrat" panose="00000500000000000000" pitchFamily="2" charset="0"/>
              </a:rPr>
              <a:t>Visa upp Minnespåse, gå igenom innehållet. </a:t>
            </a:r>
            <a:r>
              <a:rPr lang="sv-SE" sz="1200" dirty="0" smtClean="0">
                <a:latin typeface="Montserrat" panose="00000500000000000000" pitchFamily="2" charset="0"/>
              </a:rPr>
              <a:t>Vår önskan är att minnespåsen ska vara ett verktyg för personalen att närma sig det svåra men så viktiga –</a:t>
            </a:r>
            <a:r>
              <a:rPr lang="sv-SE" sz="1200" baseline="0" dirty="0" smtClean="0">
                <a:latin typeface="Montserrat" panose="00000500000000000000" pitchFamily="2" charset="0"/>
              </a:rPr>
              <a:t> att samla minnen. Man ska inte sätta sig och gå igenom hela påsens innehåll på en gång utan tanken är att man tar lite i taget. Checklistan kan vara en bra start, vad kan och får man egentligen göra? Viktigt att säga att ”det här är saker som andra föräldrar har känt varit viktigt att göra” – då kommer det närmre och man förstår att det inte är något som sjukhuset vill att man gör, det handlar om andra föräldrar som också förlorat barn. Hand- och fotavtryckskit är också bra, även om detta görs på väldigt många sjukhus idag. Avtrycken ska föräldrarna göra själva, viktigt att inte ta ifrån föräldrarna uppgifter som att göra avtryck, bada barnet, klä på barnet… Guida föräldrarna i att de har blivit föräldrar, synliggör föräldraskapet. Extra viktigt då det är första barnet, då åker man hem till ingenting, inga syskon, inget. Ingela Rådestad har sagt att ”</a:t>
            </a:r>
            <a:r>
              <a:rPr lang="sv-SE" sz="1200" dirty="0" smtClean="0">
                <a:latin typeface="Montserrat" panose="00000500000000000000" pitchFamily="2" charset="0"/>
              </a:rPr>
              <a:t> Det livslånga osynliga föräldraskapet behöver en bra start och det dödfödda barnet har rätt till sina föräldrar.”</a:t>
            </a:r>
          </a:p>
          <a:p>
            <a:endParaRPr lang="sv-SE" sz="1200" dirty="0" smtClean="0">
              <a:latin typeface="Montserrat" panose="00000500000000000000" pitchFamily="2" charset="0"/>
            </a:endParaRPr>
          </a:p>
          <a:p>
            <a:endParaRPr lang="sv-SE" dirty="0"/>
          </a:p>
        </p:txBody>
      </p:sp>
      <p:sp>
        <p:nvSpPr>
          <p:cNvPr id="4" name="Platshållare för bildnummer 3"/>
          <p:cNvSpPr>
            <a:spLocks noGrp="1"/>
          </p:cNvSpPr>
          <p:nvPr>
            <p:ph type="sldNum" sz="quarter" idx="10"/>
          </p:nvPr>
        </p:nvSpPr>
        <p:spPr/>
        <p:txBody>
          <a:bodyPr/>
          <a:lstStyle/>
          <a:p>
            <a:fld id="{03C3B873-3A3E-4A8D-B359-D41774D9BD05}" type="slidenum">
              <a:rPr lang="sv-SE" smtClean="0"/>
              <a:t>6</a:t>
            </a:fld>
            <a:endParaRPr lang="sv-SE"/>
          </a:p>
        </p:txBody>
      </p:sp>
    </p:spTree>
    <p:extLst>
      <p:ext uri="{BB962C8B-B14F-4D97-AF65-F5344CB8AC3E}">
        <p14:creationId xmlns:p14="http://schemas.microsoft.com/office/powerpoint/2010/main" val="1725508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latin typeface="Montserrat" panose="00000500000000000000" pitchFamily="2" charset="0"/>
              </a:rPr>
              <a:t>Föräldrar som förlorar ett litet barn, eller en anhörig i suicid, är den grupp som ligger mest i riskzonen för att drabbas av PGD. Så många som 60% säger forskningen.</a:t>
            </a:r>
          </a:p>
          <a:p>
            <a:endParaRPr lang="sv-SE" dirty="0" smtClean="0">
              <a:latin typeface="Montserrat" panose="00000500000000000000" pitchFamily="2" charset="0"/>
            </a:endParaRPr>
          </a:p>
          <a:p>
            <a:r>
              <a:rPr lang="sv-SE" dirty="0" smtClean="0">
                <a:latin typeface="Montserrat" panose="00000500000000000000" pitchFamily="2" charset="0"/>
              </a:rPr>
              <a:t>Genom bra initialt stöd, både från sjukvård, anhöriga och samhället får man en bättre chans att sorgen istället får ett normalt förlopp. Här är Spädbarnsfonden mycket viktig. Att få möjlighet att normalisera sorgen och alla känslor av skuld , sorg och ilska tillsammans med andra är ett viktigt redskap i sorgebearbetningen.</a:t>
            </a:r>
          </a:p>
          <a:p>
            <a:endParaRPr lang="sv-SE" dirty="0" smtClean="0">
              <a:latin typeface="Montserrat" panose="00000500000000000000" pitchFamily="2" charset="0"/>
            </a:endParaRPr>
          </a:p>
          <a:p>
            <a:r>
              <a:rPr lang="sv-SE" dirty="0" smtClean="0">
                <a:latin typeface="Montserrat" panose="00000500000000000000" pitchFamily="2" charset="0"/>
              </a:rPr>
              <a:t>Som stödförening som är nära de drabbade föräldrarna, kan vi också hänvisa till psykolog eller annan vård om vi identifierar de i farozonen.</a:t>
            </a:r>
          </a:p>
          <a:p>
            <a:endParaRPr lang="sv-SE" dirty="0"/>
          </a:p>
        </p:txBody>
      </p:sp>
      <p:sp>
        <p:nvSpPr>
          <p:cNvPr id="4" name="Platshållare för bildnummer 3"/>
          <p:cNvSpPr>
            <a:spLocks noGrp="1"/>
          </p:cNvSpPr>
          <p:nvPr>
            <p:ph type="sldNum" sz="quarter" idx="10"/>
          </p:nvPr>
        </p:nvSpPr>
        <p:spPr/>
        <p:txBody>
          <a:bodyPr/>
          <a:lstStyle/>
          <a:p>
            <a:fld id="{03C3B873-3A3E-4A8D-B359-D41774D9BD05}" type="slidenum">
              <a:rPr lang="sv-SE" smtClean="0"/>
              <a:t>7</a:t>
            </a:fld>
            <a:endParaRPr lang="sv-SE"/>
          </a:p>
        </p:txBody>
      </p:sp>
    </p:spTree>
    <p:extLst>
      <p:ext uri="{BB962C8B-B14F-4D97-AF65-F5344CB8AC3E}">
        <p14:creationId xmlns:p14="http://schemas.microsoft.com/office/powerpoint/2010/main" val="70086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b="1" dirty="0" smtClean="0">
                <a:solidFill>
                  <a:srgbClr val="FF0000"/>
                </a:solidFill>
              </a:rPr>
              <a:t>OBS! Denna sida är enbart med om det handlar om en dragning för en nämnd där vi sökt pengar!!!!! Ändra i så fall Dalarna</a:t>
            </a:r>
            <a:r>
              <a:rPr lang="sv-SE" sz="1400" b="1" baseline="0" dirty="0" smtClean="0">
                <a:solidFill>
                  <a:srgbClr val="FF0000"/>
                </a:solidFill>
              </a:rPr>
              <a:t> till aktuellt distrikt.</a:t>
            </a:r>
            <a:endParaRPr lang="sv-SE" sz="1400" b="1" dirty="0">
              <a:solidFill>
                <a:srgbClr val="FF0000"/>
              </a:solidFill>
            </a:endParaRPr>
          </a:p>
        </p:txBody>
      </p:sp>
      <p:sp>
        <p:nvSpPr>
          <p:cNvPr id="4" name="Platshållare för bildnummer 3"/>
          <p:cNvSpPr>
            <a:spLocks noGrp="1"/>
          </p:cNvSpPr>
          <p:nvPr>
            <p:ph type="sldNum" sz="quarter" idx="10"/>
          </p:nvPr>
        </p:nvSpPr>
        <p:spPr/>
        <p:txBody>
          <a:bodyPr/>
          <a:lstStyle/>
          <a:p>
            <a:fld id="{03C3B873-3A3E-4A8D-B359-D41774D9BD05}" type="slidenum">
              <a:rPr lang="sv-SE" smtClean="0"/>
              <a:t>8</a:t>
            </a:fld>
            <a:endParaRPr lang="sv-SE"/>
          </a:p>
        </p:txBody>
      </p:sp>
    </p:spTree>
    <p:extLst>
      <p:ext uri="{BB962C8B-B14F-4D97-AF65-F5344CB8AC3E}">
        <p14:creationId xmlns:p14="http://schemas.microsoft.com/office/powerpoint/2010/main" val="4150319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 fyller man själv i namn och mailadress till resp. distrikt.</a:t>
            </a:r>
            <a:endParaRPr lang="sv-SE" dirty="0"/>
          </a:p>
        </p:txBody>
      </p:sp>
      <p:sp>
        <p:nvSpPr>
          <p:cNvPr id="4" name="Platshållare för bildnummer 3"/>
          <p:cNvSpPr>
            <a:spLocks noGrp="1"/>
          </p:cNvSpPr>
          <p:nvPr>
            <p:ph type="sldNum" sz="quarter" idx="10"/>
          </p:nvPr>
        </p:nvSpPr>
        <p:spPr/>
        <p:txBody>
          <a:bodyPr/>
          <a:lstStyle/>
          <a:p>
            <a:fld id="{03C3B873-3A3E-4A8D-B359-D41774D9BD05}" type="slidenum">
              <a:rPr lang="sv-SE" smtClean="0"/>
              <a:t>9</a:t>
            </a:fld>
            <a:endParaRPr lang="sv-SE"/>
          </a:p>
        </p:txBody>
      </p:sp>
    </p:spTree>
    <p:extLst>
      <p:ext uri="{BB962C8B-B14F-4D97-AF65-F5344CB8AC3E}">
        <p14:creationId xmlns:p14="http://schemas.microsoft.com/office/powerpoint/2010/main" val="218284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smtClean="0"/>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Vertical Text Placeholder 2"/>
          <p:cNvSpPr>
            <a:spLocks noGrp="1"/>
          </p:cNvSpPr>
          <p:nvPr>
            <p:ph type="body" orient="vert" idx="1"/>
          </p:nvPr>
        </p:nvSpPr>
        <p:spPr/>
        <p:txBody>
          <a:bodyPr vert="eaVert" ancho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sv-SE" smtClean="0"/>
              <a:t>Klicka här för att ändra format</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smtClean="0"/>
              <a:t>Klicka här för att ändra format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sv-SE" smtClean="0"/>
              <a:t>Klicka här för att ändra format</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8" name="Date Placeholder 7"/>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8" name="Date Placeholder 7"/>
          <p:cNvSpPr>
            <a:spLocks noGrp="1"/>
          </p:cNvSpPr>
          <p:nvPr>
            <p:ph type="dt" sz="half" idx="10"/>
          </p:nvPr>
        </p:nvSpPr>
        <p:spPr/>
        <p:txBody>
          <a:bodyPr/>
          <a:lstStyle/>
          <a:p>
            <a:fld id="{5586B75A-687E-405C-8A0B-8D00578BA2C3}" type="datetimeFigureOut">
              <a:rPr lang="en-US" dirty="0"/>
              <a:pPr/>
              <a:t>10/20/2020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10/20/2020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mailto:xxx@spadbarnsfonden.se" TargetMode="External"/><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hyperlink" Target="mailto:kansliet@spadbarnsfonden.se" TargetMode="External"/><Relationship Id="rId4" Type="http://schemas.openxmlformats.org/officeDocument/2006/relationships/hyperlink" Target="mailto:Camilla.skoglund@spadbarnsfonden.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idx="4294967295"/>
          </p:nvPr>
        </p:nvSpPr>
        <p:spPr>
          <a:xfrm>
            <a:off x="6243929" y="1630721"/>
            <a:ext cx="3532187" cy="3254375"/>
          </a:xfrm>
        </p:spPr>
        <p:txBody>
          <a:bodyPr>
            <a:noAutofit/>
          </a:bodyPr>
          <a:lstStyle/>
          <a:p>
            <a:r>
              <a:rPr lang="sv-SE" sz="6000" b="1" dirty="0" smtClean="0">
                <a:solidFill>
                  <a:schemeClr val="tx1"/>
                </a:solidFill>
                <a:latin typeface="Calibri" panose="020F0502020204030204" pitchFamily="34" charset="0"/>
                <a:cs typeface="Calibri" panose="020F0502020204030204" pitchFamily="34" charset="0"/>
              </a:rPr>
              <a:t>Späd</a:t>
            </a:r>
            <a:br>
              <a:rPr lang="sv-SE" sz="6000" b="1" dirty="0" smtClean="0">
                <a:solidFill>
                  <a:schemeClr val="tx1"/>
                </a:solidFill>
                <a:latin typeface="Calibri" panose="020F0502020204030204" pitchFamily="34" charset="0"/>
                <a:cs typeface="Calibri" panose="020F0502020204030204" pitchFamily="34" charset="0"/>
              </a:rPr>
            </a:br>
            <a:r>
              <a:rPr lang="sv-SE" sz="6000" b="1" dirty="0" smtClean="0">
                <a:solidFill>
                  <a:schemeClr val="tx1"/>
                </a:solidFill>
                <a:latin typeface="Calibri" panose="020F0502020204030204" pitchFamily="34" charset="0"/>
                <a:cs typeface="Calibri" panose="020F0502020204030204" pitchFamily="34" charset="0"/>
              </a:rPr>
              <a:t>barns</a:t>
            </a:r>
            <a:br>
              <a:rPr lang="sv-SE" sz="6000" b="1" dirty="0" smtClean="0">
                <a:solidFill>
                  <a:schemeClr val="tx1"/>
                </a:solidFill>
                <a:latin typeface="Calibri" panose="020F0502020204030204" pitchFamily="34" charset="0"/>
                <a:cs typeface="Calibri" panose="020F0502020204030204" pitchFamily="34" charset="0"/>
              </a:rPr>
            </a:br>
            <a:r>
              <a:rPr lang="sv-SE" sz="6000" b="1" dirty="0" smtClean="0">
                <a:solidFill>
                  <a:schemeClr val="tx1"/>
                </a:solidFill>
                <a:latin typeface="Calibri" panose="020F0502020204030204" pitchFamily="34" charset="0"/>
                <a:cs typeface="Calibri" panose="020F0502020204030204" pitchFamily="34" charset="0"/>
              </a:rPr>
              <a:t>fonden</a:t>
            </a:r>
            <a:endParaRPr lang="sv-SE" sz="6000" b="1" dirty="0">
              <a:solidFill>
                <a:schemeClr val="tx1"/>
              </a:solidFill>
              <a:latin typeface="Calibri" panose="020F0502020204030204" pitchFamily="34" charset="0"/>
              <a:cs typeface="Calibri" panose="020F0502020204030204" pitchFamily="34" charset="0"/>
            </a:endParaRPr>
          </a:p>
        </p:txBody>
      </p:sp>
      <p:sp>
        <p:nvSpPr>
          <p:cNvPr id="6" name="Platshållare för text 5"/>
          <p:cNvSpPr>
            <a:spLocks noGrp="1"/>
          </p:cNvSpPr>
          <p:nvPr>
            <p:ph type="body" idx="4294967295"/>
          </p:nvPr>
        </p:nvSpPr>
        <p:spPr>
          <a:xfrm>
            <a:off x="6243929" y="5194371"/>
            <a:ext cx="3351212" cy="914400"/>
          </a:xfrm>
        </p:spPr>
        <p:txBody>
          <a:bodyPr>
            <a:normAutofit/>
          </a:bodyPr>
          <a:lstStyle/>
          <a:p>
            <a:pPr marL="0" indent="0">
              <a:buNone/>
            </a:pPr>
            <a:r>
              <a:rPr lang="sv-SE" sz="2800" dirty="0" smtClean="0">
                <a:solidFill>
                  <a:schemeClr val="tx1"/>
                </a:solidFill>
                <a:latin typeface="Calibri" panose="020F0502020204030204" pitchFamily="34" charset="0"/>
                <a:cs typeface="Calibri" panose="020F0502020204030204" pitchFamily="34" charset="0"/>
              </a:rPr>
              <a:t>När ett litet barn dör</a:t>
            </a:r>
            <a:endParaRPr lang="sv-SE" sz="2800" dirty="0">
              <a:solidFill>
                <a:schemeClr val="tx1"/>
              </a:solidFill>
              <a:latin typeface="Calibri" panose="020F0502020204030204" pitchFamily="34" charset="0"/>
              <a:cs typeface="Calibri" panose="020F0502020204030204" pitchFamily="34" charset="0"/>
            </a:endParaRP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958" y="402400"/>
            <a:ext cx="3404114" cy="5676181"/>
          </a:xfrm>
          <a:prstGeom prst="rect">
            <a:avLst/>
          </a:prstGeom>
        </p:spPr>
      </p:pic>
    </p:spTree>
    <p:extLst>
      <p:ext uri="{BB962C8B-B14F-4D97-AF65-F5344CB8AC3E}">
        <p14:creationId xmlns:p14="http://schemas.microsoft.com/office/powerpoint/2010/main" val="1333577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dirty="0" smtClean="0">
                <a:latin typeface="Calibri" panose="020F0502020204030204" pitchFamily="34" charset="0"/>
                <a:cs typeface="Calibri" panose="020F0502020204030204" pitchFamily="34" charset="0"/>
              </a:rPr>
              <a:t>Organisation</a:t>
            </a:r>
            <a:endParaRPr lang="sv-SE" sz="4000" dirty="0">
              <a:latin typeface="Calibri" panose="020F0502020204030204" pitchFamily="34" charset="0"/>
              <a:cs typeface="Calibri" panose="020F0502020204030204" pitchFamily="34" charset="0"/>
            </a:endParaRPr>
          </a:p>
        </p:txBody>
      </p:sp>
      <p:sp>
        <p:nvSpPr>
          <p:cNvPr id="3" name="Platshållare för innehåll 2"/>
          <p:cNvSpPr>
            <a:spLocks noGrp="1"/>
          </p:cNvSpPr>
          <p:nvPr>
            <p:ph idx="1"/>
          </p:nvPr>
        </p:nvSpPr>
        <p:spPr/>
        <p:txBody>
          <a:bodyPr>
            <a:normAutofit/>
          </a:bodyPr>
          <a:lstStyle/>
          <a:p>
            <a:r>
              <a:rPr lang="sv-SE" sz="3600" dirty="0" smtClean="0">
                <a:latin typeface="Calibri" panose="020F0502020204030204" pitchFamily="34" charset="0"/>
                <a:cs typeface="Calibri" panose="020F0502020204030204" pitchFamily="34" charset="0"/>
              </a:rPr>
              <a:t>Styrelse på riksnivå</a:t>
            </a:r>
            <a:br>
              <a:rPr lang="sv-SE" sz="3600" dirty="0" smtClean="0">
                <a:latin typeface="Calibri" panose="020F0502020204030204" pitchFamily="34" charset="0"/>
                <a:cs typeface="Calibri" panose="020F0502020204030204" pitchFamily="34" charset="0"/>
              </a:rPr>
            </a:br>
            <a:endParaRPr lang="sv-SE" sz="3600" dirty="0" smtClean="0">
              <a:latin typeface="Calibri" panose="020F0502020204030204" pitchFamily="34" charset="0"/>
              <a:cs typeface="Calibri" panose="020F0502020204030204" pitchFamily="34" charset="0"/>
            </a:endParaRPr>
          </a:p>
          <a:p>
            <a:r>
              <a:rPr lang="sv-SE" sz="3600" dirty="0" smtClean="0">
                <a:latin typeface="Calibri" panose="020F0502020204030204" pitchFamily="34" charset="0"/>
                <a:cs typeface="Calibri" panose="020F0502020204030204" pitchFamily="34" charset="0"/>
              </a:rPr>
              <a:t>Kansli på riksnivå</a:t>
            </a:r>
            <a:br>
              <a:rPr lang="sv-SE" sz="3600" dirty="0" smtClean="0">
                <a:latin typeface="Calibri" panose="020F0502020204030204" pitchFamily="34" charset="0"/>
                <a:cs typeface="Calibri" panose="020F0502020204030204" pitchFamily="34" charset="0"/>
              </a:rPr>
            </a:br>
            <a:endParaRPr lang="sv-SE" sz="3600" dirty="0" smtClean="0">
              <a:latin typeface="Calibri" panose="020F0502020204030204" pitchFamily="34" charset="0"/>
              <a:cs typeface="Calibri" panose="020F0502020204030204" pitchFamily="34" charset="0"/>
            </a:endParaRPr>
          </a:p>
          <a:p>
            <a:r>
              <a:rPr lang="sv-SE" sz="3600" dirty="0" smtClean="0">
                <a:latin typeface="Calibri" panose="020F0502020204030204" pitchFamily="34" charset="0"/>
                <a:cs typeface="Calibri" panose="020F0502020204030204" pitchFamily="34" charset="0"/>
              </a:rPr>
              <a:t>19 distrikt (utifrån län) som arbetar separat som egna ”arbetsgrupper”, planerar sin verksamhet utifrån efterfrågan och behov i resp. distrikt</a:t>
            </a:r>
          </a:p>
          <a:p>
            <a:r>
              <a:rPr lang="sv-SE" sz="3600" dirty="0" smtClean="0">
                <a:latin typeface="Calibri" panose="020F0502020204030204" pitchFamily="34" charset="0"/>
                <a:cs typeface="Calibri" panose="020F0502020204030204" pitchFamily="34" charset="0"/>
              </a:rPr>
              <a:t>Forskningsnämnd</a:t>
            </a:r>
            <a:endParaRPr lang="sv-SE" sz="3600" dirty="0">
              <a:latin typeface="Calibri" panose="020F0502020204030204" pitchFamily="34" charset="0"/>
              <a:cs typeface="Calibri" panose="020F0502020204030204" pitchFamily="34" charset="0"/>
            </a:endParaRPr>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605" y="4836499"/>
            <a:ext cx="1065725" cy="1777042"/>
          </a:xfrm>
          <a:prstGeom prst="rect">
            <a:avLst/>
          </a:prstGeom>
        </p:spPr>
      </p:pic>
    </p:spTree>
    <p:extLst>
      <p:ext uri="{BB962C8B-B14F-4D97-AF65-F5344CB8AC3E}">
        <p14:creationId xmlns:p14="http://schemas.microsoft.com/office/powerpoint/2010/main" val="1165451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pPr algn="ctr"/>
            <a:r>
              <a:rPr lang="sv-SE" dirty="0" smtClean="0">
                <a:latin typeface="Calibri" panose="020F0502020204030204" pitchFamily="34" charset="0"/>
                <a:cs typeface="Calibri" panose="020F0502020204030204" pitchFamily="34" charset="0"/>
              </a:rPr>
              <a:t>En ideell, politiskt och religiöst obunden, nationell förening som grundades 1986. </a:t>
            </a:r>
            <a:r>
              <a:rPr lang="sv-SE" sz="2400" dirty="0" smtClean="0">
                <a:latin typeface="Montserrat" panose="00000500000000000000" pitchFamily="2" charset="0"/>
              </a:rPr>
              <a:t/>
            </a:r>
            <a:br>
              <a:rPr lang="sv-SE" sz="2400" dirty="0" smtClean="0">
                <a:latin typeface="Montserrat" panose="00000500000000000000" pitchFamily="2" charset="0"/>
              </a:rPr>
            </a:br>
            <a:r>
              <a:rPr lang="sv-SE" sz="2400" dirty="0" smtClean="0">
                <a:latin typeface="Montserrat" panose="00000500000000000000" pitchFamily="2" charset="0"/>
              </a:rPr>
              <a:t/>
            </a:r>
            <a:br>
              <a:rPr lang="sv-SE" sz="2400" dirty="0" smtClean="0">
                <a:latin typeface="Montserrat" panose="00000500000000000000" pitchFamily="2" charset="0"/>
              </a:rPr>
            </a:br>
            <a:endParaRPr lang="sv-SE" sz="2400" dirty="0">
              <a:latin typeface="Montserrat" panose="00000500000000000000" pitchFamily="2" charset="0"/>
            </a:endParaRPr>
          </a:p>
        </p:txBody>
      </p:sp>
      <p:sp>
        <p:nvSpPr>
          <p:cNvPr id="3" name="Platshållare för innehåll 2"/>
          <p:cNvSpPr>
            <a:spLocks noGrp="1"/>
          </p:cNvSpPr>
          <p:nvPr>
            <p:ph idx="1"/>
          </p:nvPr>
        </p:nvSpPr>
        <p:spPr>
          <a:xfrm>
            <a:off x="3869267" y="731520"/>
            <a:ext cx="7315200" cy="5514485"/>
          </a:xfrm>
        </p:spPr>
        <p:txBody>
          <a:bodyPr>
            <a:normAutofit/>
          </a:bodyPr>
          <a:lstStyle/>
          <a:p>
            <a:r>
              <a:rPr lang="sv-SE" sz="3200" dirty="0" smtClean="0">
                <a:latin typeface="Calibri" panose="020F0502020204030204" pitchFamily="34" charset="0"/>
                <a:cs typeface="Calibri" panose="020F0502020204030204" pitchFamily="34" charset="0"/>
              </a:rPr>
              <a:t>För föräldrar och familjer som mist spädbarn.</a:t>
            </a:r>
            <a:br>
              <a:rPr lang="sv-SE" sz="3200" dirty="0" smtClean="0">
                <a:latin typeface="Calibri" panose="020F0502020204030204" pitchFamily="34" charset="0"/>
                <a:cs typeface="Calibri" panose="020F0502020204030204" pitchFamily="34" charset="0"/>
              </a:rPr>
            </a:br>
            <a:endParaRPr lang="sv-SE" sz="3200" dirty="0" smtClean="0">
              <a:latin typeface="Calibri" panose="020F0502020204030204" pitchFamily="34" charset="0"/>
              <a:cs typeface="Calibri" panose="020F0502020204030204" pitchFamily="34" charset="0"/>
            </a:endParaRPr>
          </a:p>
          <a:p>
            <a:r>
              <a:rPr lang="sv-SE" sz="3200" dirty="0" smtClean="0">
                <a:latin typeface="Calibri" panose="020F0502020204030204" pitchFamily="34" charset="0"/>
                <a:cs typeface="Calibri" panose="020F0502020204030204" pitchFamily="34" charset="0"/>
              </a:rPr>
              <a:t>Ca 700 spädbarn dör i Sverige varje år. </a:t>
            </a:r>
            <a:br>
              <a:rPr lang="sv-SE" sz="3200" dirty="0" smtClean="0">
                <a:latin typeface="Calibri" panose="020F0502020204030204" pitchFamily="34" charset="0"/>
                <a:cs typeface="Calibri" panose="020F0502020204030204" pitchFamily="34" charset="0"/>
              </a:rPr>
            </a:br>
            <a:endParaRPr lang="sv-SE" sz="3200" dirty="0" smtClean="0">
              <a:latin typeface="Calibri" panose="020F0502020204030204" pitchFamily="34" charset="0"/>
              <a:cs typeface="Calibri" panose="020F0502020204030204" pitchFamily="34" charset="0"/>
            </a:endParaRPr>
          </a:p>
          <a:p>
            <a:r>
              <a:rPr lang="sv-SE" sz="3200" dirty="0" smtClean="0">
                <a:latin typeface="Calibri" panose="020F0502020204030204" pitchFamily="34" charset="0"/>
                <a:cs typeface="Calibri" panose="020F0502020204030204" pitchFamily="34" charset="0"/>
              </a:rPr>
              <a:t>Forskning</a:t>
            </a:r>
            <a:r>
              <a:rPr lang="sv-SE" sz="3200" dirty="0">
                <a:latin typeface="Calibri" panose="020F0502020204030204" pitchFamily="34" charset="0"/>
                <a:cs typeface="Calibri" panose="020F0502020204030204" pitchFamily="34" charset="0"/>
              </a:rPr>
              <a:t> och informationsspridning </a:t>
            </a:r>
            <a:endParaRPr lang="sv-SE" sz="3200" dirty="0" smtClean="0">
              <a:latin typeface="Calibri" panose="020F0502020204030204" pitchFamily="34" charset="0"/>
              <a:cs typeface="Calibri" panose="020F0502020204030204" pitchFamily="34" charset="0"/>
            </a:endParaRPr>
          </a:p>
          <a:p>
            <a:pPr marL="0" indent="0">
              <a:buNone/>
            </a:pPr>
            <a:endParaRPr lang="sv-SE" sz="3200" dirty="0">
              <a:latin typeface="Calibri" panose="020F0502020204030204" pitchFamily="34" charset="0"/>
              <a:cs typeface="Calibri" panose="020F0502020204030204" pitchFamily="34" charset="0"/>
            </a:endParaRPr>
          </a:p>
          <a:p>
            <a:r>
              <a:rPr lang="sv-SE" sz="3200" dirty="0" smtClean="0">
                <a:latin typeface="Calibri" panose="020F0502020204030204" pitchFamily="34" charset="0"/>
                <a:cs typeface="Calibri" panose="020F0502020204030204" pitchFamily="34" charset="0"/>
              </a:rPr>
              <a:t>Stödgrupper, familjehelg, minnespåsar, forskningsanslag, seminarier m.m.</a:t>
            </a:r>
            <a:endParaRPr lang="sv-SE" sz="3200" dirty="0">
              <a:latin typeface="Calibri" panose="020F0502020204030204" pitchFamily="34" charset="0"/>
              <a:cs typeface="Calibri" panose="020F0502020204030204" pitchFamily="34" charset="0"/>
            </a:endParaRP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605" y="4836499"/>
            <a:ext cx="1065725" cy="1777042"/>
          </a:xfrm>
          <a:prstGeom prst="rect">
            <a:avLst/>
          </a:prstGeom>
        </p:spPr>
      </p:pic>
    </p:spTree>
    <p:extLst>
      <p:ext uri="{BB962C8B-B14F-4D97-AF65-F5344CB8AC3E}">
        <p14:creationId xmlns:p14="http://schemas.microsoft.com/office/powerpoint/2010/main" val="457060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400" dirty="0" smtClean="0">
                <a:latin typeface="Calibri" panose="020F0502020204030204" pitchFamily="34" charset="0"/>
                <a:cs typeface="Calibri" panose="020F0502020204030204" pitchFamily="34" charset="0"/>
              </a:rPr>
              <a:t>Vår </a:t>
            </a:r>
            <a:br>
              <a:rPr lang="sv-SE" sz="4400" dirty="0" smtClean="0">
                <a:latin typeface="Calibri" panose="020F0502020204030204" pitchFamily="34" charset="0"/>
                <a:cs typeface="Calibri" panose="020F0502020204030204" pitchFamily="34" charset="0"/>
              </a:rPr>
            </a:br>
            <a:r>
              <a:rPr lang="sv-SE" sz="4400" dirty="0" smtClean="0">
                <a:latin typeface="Calibri" panose="020F0502020204030204" pitchFamily="34" charset="0"/>
                <a:cs typeface="Calibri" panose="020F0502020204030204" pitchFamily="34" charset="0"/>
              </a:rPr>
              <a:t>vision</a:t>
            </a:r>
            <a:endParaRPr lang="sv-SE" sz="4400" dirty="0">
              <a:latin typeface="Calibri" panose="020F0502020204030204" pitchFamily="34" charset="0"/>
              <a:cs typeface="Calibri" panose="020F0502020204030204" pitchFamily="34" charset="0"/>
            </a:endParaRPr>
          </a:p>
        </p:txBody>
      </p:sp>
      <p:sp>
        <p:nvSpPr>
          <p:cNvPr id="3" name="Platshållare för innehåll 2"/>
          <p:cNvSpPr>
            <a:spLocks noGrp="1"/>
          </p:cNvSpPr>
          <p:nvPr>
            <p:ph idx="1"/>
          </p:nvPr>
        </p:nvSpPr>
        <p:spPr/>
        <p:txBody>
          <a:bodyPr>
            <a:normAutofit/>
          </a:bodyPr>
          <a:lstStyle/>
          <a:p>
            <a:r>
              <a:rPr lang="sv-SE" sz="4000" dirty="0">
                <a:latin typeface="Calibri" panose="020F0502020204030204" pitchFamily="34" charset="0"/>
                <a:cs typeface="Calibri" panose="020F0502020204030204" pitchFamily="34" charset="0"/>
              </a:rPr>
              <a:t>I</a:t>
            </a:r>
            <a:r>
              <a:rPr lang="sv-SE" sz="4000" dirty="0" smtClean="0">
                <a:latin typeface="Calibri" panose="020F0502020204030204" pitchFamily="34" charset="0"/>
                <a:cs typeface="Calibri" panose="020F0502020204030204" pitchFamily="34" charset="0"/>
              </a:rPr>
              <a:t>nget </a:t>
            </a:r>
            <a:r>
              <a:rPr lang="sv-SE" sz="4000" dirty="0">
                <a:latin typeface="Calibri" panose="020F0502020204030204" pitchFamily="34" charset="0"/>
                <a:cs typeface="Calibri" panose="020F0502020204030204" pitchFamily="34" charset="0"/>
              </a:rPr>
              <a:t>spädbarn ska dö av förhållanden som kan upptäckas och där medicinsk kunskap för åtgärd finns </a:t>
            </a:r>
            <a:r>
              <a:rPr lang="sv-SE" sz="4000" dirty="0" smtClean="0">
                <a:latin typeface="Calibri" panose="020F0502020204030204" pitchFamily="34" charset="0"/>
                <a:cs typeface="Calibri" panose="020F0502020204030204" pitchFamily="34" charset="0"/>
              </a:rPr>
              <a:t>tillgänglig.</a:t>
            </a:r>
            <a:endParaRPr lang="sv-SE" sz="4000" dirty="0">
              <a:latin typeface="Calibri" panose="020F0502020204030204" pitchFamily="34" charset="0"/>
              <a:cs typeface="Calibri" panose="020F0502020204030204" pitchFamily="34" charset="0"/>
            </a:endParaRP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605" y="4836499"/>
            <a:ext cx="1065725" cy="1777042"/>
          </a:xfrm>
          <a:prstGeom prst="rect">
            <a:avLst/>
          </a:prstGeom>
        </p:spPr>
      </p:pic>
    </p:spTree>
    <p:extLst>
      <p:ext uri="{BB962C8B-B14F-4D97-AF65-F5344CB8AC3E}">
        <p14:creationId xmlns:p14="http://schemas.microsoft.com/office/powerpoint/2010/main" val="3991617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dirty="0" smtClean="0">
                <a:latin typeface="Calibri" panose="020F0502020204030204" pitchFamily="34" charset="0"/>
                <a:cs typeface="Calibri" panose="020F0502020204030204" pitchFamily="34" charset="0"/>
              </a:rPr>
              <a:t>Lokalt stöddistrikt - </a:t>
            </a:r>
            <a:br>
              <a:rPr lang="sv-SE" sz="4000" dirty="0" smtClean="0">
                <a:latin typeface="Calibri" panose="020F0502020204030204" pitchFamily="34" charset="0"/>
                <a:cs typeface="Calibri" panose="020F0502020204030204" pitchFamily="34" charset="0"/>
              </a:rPr>
            </a:br>
            <a:r>
              <a:rPr lang="sv-SE" sz="4000" dirty="0" smtClean="0">
                <a:latin typeface="Calibri" panose="020F0502020204030204" pitchFamily="34" charset="0"/>
                <a:cs typeface="Calibri" panose="020F0502020204030204" pitchFamily="34" charset="0"/>
              </a:rPr>
              <a:t>vad innebär det?</a:t>
            </a:r>
            <a:endParaRPr lang="sv-SE" sz="4000" dirty="0">
              <a:latin typeface="Calibri" panose="020F0502020204030204" pitchFamily="34" charset="0"/>
              <a:cs typeface="Calibri" panose="020F0502020204030204" pitchFamily="34" charset="0"/>
            </a:endParaRPr>
          </a:p>
        </p:txBody>
      </p:sp>
      <p:sp>
        <p:nvSpPr>
          <p:cNvPr id="3" name="Platshållare för innehåll 2"/>
          <p:cNvSpPr>
            <a:spLocks noGrp="1"/>
          </p:cNvSpPr>
          <p:nvPr>
            <p:ph idx="1"/>
          </p:nvPr>
        </p:nvSpPr>
        <p:spPr/>
        <p:txBody>
          <a:bodyPr>
            <a:noAutofit/>
          </a:bodyPr>
          <a:lstStyle/>
          <a:p>
            <a:r>
              <a:rPr lang="sv-SE" sz="3600" dirty="0">
                <a:latin typeface="Calibri" panose="020F0502020204030204" pitchFamily="34" charset="0"/>
                <a:cs typeface="Calibri" panose="020F0502020204030204" pitchFamily="34" charset="0"/>
              </a:rPr>
              <a:t>S</a:t>
            </a:r>
            <a:r>
              <a:rPr lang="sv-SE" sz="3600" dirty="0" smtClean="0">
                <a:latin typeface="Calibri" panose="020F0502020204030204" pitchFamily="34" charset="0"/>
                <a:cs typeface="Calibri" panose="020F0502020204030204" pitchFamily="34" charset="0"/>
              </a:rPr>
              <a:t>amtalsstöd via telefon och mail.</a:t>
            </a:r>
            <a:br>
              <a:rPr lang="sv-SE" sz="3600" dirty="0" smtClean="0">
                <a:latin typeface="Calibri" panose="020F0502020204030204" pitchFamily="34" charset="0"/>
                <a:cs typeface="Calibri" panose="020F0502020204030204" pitchFamily="34" charset="0"/>
              </a:rPr>
            </a:br>
            <a:endParaRPr lang="sv-SE" sz="3600" dirty="0" smtClean="0">
              <a:latin typeface="Calibri" panose="020F0502020204030204" pitchFamily="34" charset="0"/>
              <a:cs typeface="Calibri" panose="020F0502020204030204" pitchFamily="34" charset="0"/>
            </a:endParaRPr>
          </a:p>
          <a:p>
            <a:r>
              <a:rPr lang="sv-SE" sz="3600" dirty="0" smtClean="0">
                <a:latin typeface="Calibri" panose="020F0502020204030204" pitchFamily="34" charset="0"/>
                <a:cs typeface="Calibri" panose="020F0502020204030204" pitchFamily="34" charset="0"/>
              </a:rPr>
              <a:t>Vi anordnar samtalsträffar, minnesstunder, familjeaktiviteter.</a:t>
            </a:r>
            <a:br>
              <a:rPr lang="sv-SE" sz="3600" dirty="0" smtClean="0">
                <a:latin typeface="Calibri" panose="020F0502020204030204" pitchFamily="34" charset="0"/>
                <a:cs typeface="Calibri" panose="020F0502020204030204" pitchFamily="34" charset="0"/>
              </a:rPr>
            </a:br>
            <a:endParaRPr lang="sv-SE" sz="3600" dirty="0" smtClean="0">
              <a:latin typeface="Calibri" panose="020F0502020204030204" pitchFamily="34" charset="0"/>
              <a:cs typeface="Calibri" panose="020F0502020204030204" pitchFamily="34" charset="0"/>
            </a:endParaRPr>
          </a:p>
          <a:p>
            <a:r>
              <a:rPr lang="sv-SE" sz="3600" dirty="0" smtClean="0">
                <a:latin typeface="Calibri" panose="020F0502020204030204" pitchFamily="34" charset="0"/>
                <a:cs typeface="Calibri" panose="020F0502020204030204" pitchFamily="34" charset="0"/>
              </a:rPr>
              <a:t>Spädbarnsfonden samarbetar med sjukvården och fungerar som ett komplement till sjukvården. </a:t>
            </a:r>
            <a:br>
              <a:rPr lang="sv-SE" sz="3600" dirty="0" smtClean="0">
                <a:latin typeface="Calibri" panose="020F0502020204030204" pitchFamily="34" charset="0"/>
                <a:cs typeface="Calibri" panose="020F0502020204030204" pitchFamily="34" charset="0"/>
              </a:rPr>
            </a:br>
            <a:endParaRPr lang="sv-SE" sz="3600" dirty="0" smtClean="0">
              <a:latin typeface="Calibri" panose="020F0502020204030204" pitchFamily="34" charset="0"/>
              <a:cs typeface="Calibri" panose="020F0502020204030204" pitchFamily="34" charset="0"/>
            </a:endParaRPr>
          </a:p>
          <a:p>
            <a:r>
              <a:rPr lang="sv-SE" sz="3600" dirty="0" smtClean="0">
                <a:latin typeface="Calibri" panose="020F0502020204030204" pitchFamily="34" charset="0"/>
                <a:cs typeface="Calibri" panose="020F0502020204030204" pitchFamily="34" charset="0"/>
              </a:rPr>
              <a:t>Jämställd vård över hela landet.</a:t>
            </a: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605" y="4836499"/>
            <a:ext cx="1065725" cy="1777042"/>
          </a:xfrm>
          <a:prstGeom prst="rect">
            <a:avLst/>
          </a:prstGeom>
        </p:spPr>
      </p:pic>
    </p:spTree>
    <p:extLst>
      <p:ext uri="{BB962C8B-B14F-4D97-AF65-F5344CB8AC3E}">
        <p14:creationId xmlns:p14="http://schemas.microsoft.com/office/powerpoint/2010/main" val="3964021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2919" y="864108"/>
            <a:ext cx="2947482" cy="1829225"/>
          </a:xfrm>
        </p:spPr>
        <p:txBody>
          <a:bodyPr>
            <a:normAutofit/>
          </a:bodyPr>
          <a:lstStyle/>
          <a:p>
            <a:r>
              <a:rPr lang="sv-SE" dirty="0" smtClean="0">
                <a:latin typeface="Calibri" panose="020F0502020204030204" pitchFamily="34" charset="0"/>
                <a:cs typeface="Calibri" panose="020F0502020204030204" pitchFamily="34" charset="0"/>
              </a:rPr>
              <a:t>Spädbarns-fondens minnespåsar</a:t>
            </a:r>
            <a:endParaRPr lang="sv-SE" dirty="0">
              <a:latin typeface="Calibri" panose="020F0502020204030204" pitchFamily="34" charset="0"/>
              <a:cs typeface="Calibri" panose="020F0502020204030204" pitchFamily="34" charset="0"/>
            </a:endParaRPr>
          </a:p>
        </p:txBody>
      </p:sp>
      <p:sp>
        <p:nvSpPr>
          <p:cNvPr id="3" name="Platshållare för innehåll 2"/>
          <p:cNvSpPr>
            <a:spLocks noGrp="1"/>
          </p:cNvSpPr>
          <p:nvPr>
            <p:ph idx="1"/>
          </p:nvPr>
        </p:nvSpPr>
        <p:spPr>
          <a:xfrm>
            <a:off x="3869267" y="864108"/>
            <a:ext cx="7315200" cy="5445102"/>
          </a:xfrm>
        </p:spPr>
        <p:txBody>
          <a:bodyPr>
            <a:normAutofit lnSpcReduction="10000"/>
          </a:bodyPr>
          <a:lstStyle/>
          <a:p>
            <a:r>
              <a:rPr lang="sv-SE" sz="3200" dirty="0">
                <a:latin typeface="Calibri" panose="020F0502020204030204" pitchFamily="34" charset="0"/>
                <a:cs typeface="Calibri" panose="020F0502020204030204" pitchFamily="34" charset="0"/>
              </a:rPr>
              <a:t>A</a:t>
            </a:r>
            <a:r>
              <a:rPr lang="sv-SE" sz="3200" dirty="0" smtClean="0">
                <a:latin typeface="Calibri" panose="020F0502020204030204" pitchFamily="34" charset="0"/>
                <a:cs typeface="Calibri" panose="020F0502020204030204" pitchFamily="34" charset="0"/>
              </a:rPr>
              <a:t>lla </a:t>
            </a:r>
            <a:r>
              <a:rPr lang="sv-SE" sz="3200" dirty="0">
                <a:latin typeface="Calibri" panose="020F0502020204030204" pitchFamily="34" charset="0"/>
                <a:cs typeface="Calibri" panose="020F0502020204030204" pitchFamily="34" charset="0"/>
              </a:rPr>
              <a:t>drabbade föräldrar, i hela Sverige, ska få samma möjlighet till stöd och </a:t>
            </a:r>
            <a:r>
              <a:rPr lang="sv-SE" sz="3200" dirty="0" smtClean="0">
                <a:latin typeface="Calibri" panose="020F0502020204030204" pitchFamily="34" charset="0"/>
                <a:cs typeface="Calibri" panose="020F0502020204030204" pitchFamily="34" charset="0"/>
              </a:rPr>
              <a:t>information. </a:t>
            </a:r>
            <a:br>
              <a:rPr lang="sv-SE" sz="3200" dirty="0" smtClean="0">
                <a:latin typeface="Calibri" panose="020F0502020204030204" pitchFamily="34" charset="0"/>
                <a:cs typeface="Calibri" panose="020F0502020204030204" pitchFamily="34" charset="0"/>
              </a:rPr>
            </a:br>
            <a:endParaRPr lang="sv-SE" sz="3200" dirty="0">
              <a:latin typeface="Calibri" panose="020F0502020204030204" pitchFamily="34" charset="0"/>
              <a:cs typeface="Calibri" panose="020F0502020204030204" pitchFamily="34" charset="0"/>
            </a:endParaRPr>
          </a:p>
          <a:p>
            <a:r>
              <a:rPr lang="sv-SE" sz="3200" dirty="0">
                <a:latin typeface="Calibri" panose="020F0502020204030204" pitchFamily="34" charset="0"/>
                <a:cs typeface="Calibri" panose="020F0502020204030204" pitchFamily="34" charset="0"/>
              </a:rPr>
              <a:t>I</a:t>
            </a:r>
            <a:r>
              <a:rPr lang="sv-SE" sz="3200" dirty="0" smtClean="0">
                <a:latin typeface="Calibri" panose="020F0502020204030204" pitchFamily="34" charset="0"/>
                <a:cs typeface="Calibri" panose="020F0502020204030204" pitchFamily="34" charset="0"/>
              </a:rPr>
              <a:t>nformationsmaterial </a:t>
            </a:r>
            <a:r>
              <a:rPr lang="sv-SE" sz="3200" dirty="0">
                <a:latin typeface="Calibri" panose="020F0502020204030204" pitchFamily="34" charset="0"/>
                <a:cs typeface="Calibri" panose="020F0502020204030204" pitchFamily="34" charset="0"/>
              </a:rPr>
              <a:t>som kan underlätta för vården att ge föräldrar ett bra bemötande. </a:t>
            </a:r>
            <a:r>
              <a:rPr lang="sv-SE" sz="3200" dirty="0" smtClean="0">
                <a:latin typeface="Calibri" panose="020F0502020204030204" pitchFamily="34" charset="0"/>
                <a:cs typeface="Calibri" panose="020F0502020204030204" pitchFamily="34" charset="0"/>
              </a:rPr>
              <a:t/>
            </a:r>
            <a:br>
              <a:rPr lang="sv-SE" sz="3200" dirty="0" smtClean="0">
                <a:latin typeface="Calibri" panose="020F0502020204030204" pitchFamily="34" charset="0"/>
                <a:cs typeface="Calibri" panose="020F0502020204030204" pitchFamily="34" charset="0"/>
              </a:rPr>
            </a:br>
            <a:endParaRPr lang="sv-SE" sz="3200" dirty="0" smtClean="0">
              <a:latin typeface="Calibri" panose="020F0502020204030204" pitchFamily="34" charset="0"/>
              <a:cs typeface="Calibri" panose="020F0502020204030204" pitchFamily="34" charset="0"/>
            </a:endParaRPr>
          </a:p>
          <a:p>
            <a:r>
              <a:rPr lang="sv-SE" sz="3200" dirty="0">
                <a:latin typeface="Calibri" panose="020F0502020204030204" pitchFamily="34" charset="0"/>
                <a:cs typeface="Calibri" panose="020F0502020204030204" pitchFamily="34" charset="0"/>
              </a:rPr>
              <a:t>I</a:t>
            </a:r>
            <a:r>
              <a:rPr lang="sv-SE" sz="3200" dirty="0" smtClean="0">
                <a:latin typeface="Calibri" panose="020F0502020204030204" pitchFamily="34" charset="0"/>
                <a:cs typeface="Calibri" panose="020F0502020204030204" pitchFamily="34" charset="0"/>
              </a:rPr>
              <a:t>nformation </a:t>
            </a:r>
            <a:r>
              <a:rPr lang="sv-SE" sz="3200" dirty="0">
                <a:latin typeface="Calibri" panose="020F0502020204030204" pitchFamily="34" charset="0"/>
                <a:cs typeface="Calibri" panose="020F0502020204030204" pitchFamily="34" charset="0"/>
              </a:rPr>
              <a:t>och produkter som kan hjälpa föräldrar att samla minnen av sin alltför korta tid tillsammans med sitt barn.</a:t>
            </a:r>
          </a:p>
          <a:p>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605" y="4836499"/>
            <a:ext cx="1065725" cy="1777042"/>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4" y="2839413"/>
            <a:ext cx="3285840" cy="2347183"/>
          </a:xfrm>
          <a:prstGeom prst="rect">
            <a:avLst/>
          </a:prstGeom>
        </p:spPr>
      </p:pic>
    </p:spTree>
    <p:extLst>
      <p:ext uri="{BB962C8B-B14F-4D97-AF65-F5344CB8AC3E}">
        <p14:creationId xmlns:p14="http://schemas.microsoft.com/office/powerpoint/2010/main" val="4249874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dirty="0" smtClean="0">
                <a:latin typeface="Calibri" panose="020F0502020204030204" pitchFamily="34" charset="0"/>
                <a:cs typeface="Calibri" panose="020F0502020204030204" pitchFamily="34" charset="0"/>
              </a:rPr>
              <a:t>Förlängd</a:t>
            </a:r>
            <a:br>
              <a:rPr lang="sv-SE" sz="4000" dirty="0" smtClean="0">
                <a:latin typeface="Calibri" panose="020F0502020204030204" pitchFamily="34" charset="0"/>
                <a:cs typeface="Calibri" panose="020F0502020204030204" pitchFamily="34" charset="0"/>
              </a:rPr>
            </a:br>
            <a:r>
              <a:rPr lang="sv-SE" sz="4000" dirty="0" smtClean="0">
                <a:latin typeface="Calibri" panose="020F0502020204030204" pitchFamily="34" charset="0"/>
                <a:cs typeface="Calibri" panose="020F0502020204030204" pitchFamily="34" charset="0"/>
              </a:rPr>
              <a:t>sorge-reaktion</a:t>
            </a:r>
            <a:br>
              <a:rPr lang="sv-SE" sz="4000" dirty="0" smtClean="0">
                <a:latin typeface="Calibri" panose="020F0502020204030204" pitchFamily="34" charset="0"/>
                <a:cs typeface="Calibri" panose="020F0502020204030204" pitchFamily="34" charset="0"/>
              </a:rPr>
            </a:br>
            <a:r>
              <a:rPr lang="sv-SE" sz="4000" dirty="0">
                <a:latin typeface="Calibri" panose="020F0502020204030204" pitchFamily="34" charset="0"/>
                <a:cs typeface="Calibri" panose="020F0502020204030204" pitchFamily="34" charset="0"/>
              </a:rPr>
              <a:t/>
            </a:r>
            <a:br>
              <a:rPr lang="sv-SE" sz="4000" dirty="0">
                <a:latin typeface="Calibri" panose="020F0502020204030204" pitchFamily="34" charset="0"/>
                <a:cs typeface="Calibri" panose="020F0502020204030204" pitchFamily="34" charset="0"/>
              </a:rPr>
            </a:br>
            <a:r>
              <a:rPr lang="sv-SE" sz="4000" dirty="0" smtClean="0">
                <a:latin typeface="Calibri" panose="020F0502020204030204" pitchFamily="34" charset="0"/>
                <a:cs typeface="Calibri" panose="020F0502020204030204" pitchFamily="34" charset="0"/>
              </a:rPr>
              <a:t>PGD (</a:t>
            </a:r>
            <a:r>
              <a:rPr lang="sv-SE" sz="4000" dirty="0" err="1" smtClean="0">
                <a:latin typeface="Calibri" panose="020F0502020204030204" pitchFamily="34" charset="0"/>
                <a:cs typeface="Calibri" panose="020F0502020204030204" pitchFamily="34" charset="0"/>
              </a:rPr>
              <a:t>prolonged</a:t>
            </a:r>
            <a:r>
              <a:rPr lang="sv-SE" sz="4000" dirty="0" smtClean="0">
                <a:latin typeface="Calibri" panose="020F0502020204030204" pitchFamily="34" charset="0"/>
                <a:cs typeface="Calibri" panose="020F0502020204030204" pitchFamily="34" charset="0"/>
              </a:rPr>
              <a:t> </a:t>
            </a:r>
            <a:r>
              <a:rPr lang="sv-SE" sz="4000" dirty="0" err="1" smtClean="0">
                <a:latin typeface="Calibri" panose="020F0502020204030204" pitchFamily="34" charset="0"/>
                <a:cs typeface="Calibri" panose="020F0502020204030204" pitchFamily="34" charset="0"/>
              </a:rPr>
              <a:t>grief</a:t>
            </a:r>
            <a:r>
              <a:rPr lang="sv-SE" sz="4000" dirty="0" smtClean="0">
                <a:latin typeface="Calibri" panose="020F0502020204030204" pitchFamily="34" charset="0"/>
                <a:cs typeface="Calibri" panose="020F0502020204030204" pitchFamily="34" charset="0"/>
              </a:rPr>
              <a:t> disorder)</a:t>
            </a:r>
            <a:endParaRPr lang="sv-SE" sz="4000" dirty="0">
              <a:latin typeface="Calibri" panose="020F0502020204030204" pitchFamily="34" charset="0"/>
              <a:cs typeface="Calibri" panose="020F0502020204030204" pitchFamily="34" charset="0"/>
            </a:endParaRPr>
          </a:p>
        </p:txBody>
      </p:sp>
      <p:sp>
        <p:nvSpPr>
          <p:cNvPr id="3" name="Platshållare för innehåll 2"/>
          <p:cNvSpPr>
            <a:spLocks noGrp="1"/>
          </p:cNvSpPr>
          <p:nvPr>
            <p:ph idx="1"/>
          </p:nvPr>
        </p:nvSpPr>
        <p:spPr/>
        <p:txBody>
          <a:bodyPr>
            <a:normAutofit/>
          </a:bodyPr>
          <a:lstStyle/>
          <a:p>
            <a:r>
              <a:rPr lang="sv-SE" sz="4000" dirty="0" smtClean="0">
                <a:latin typeface="Calibri" panose="020F0502020204030204" pitchFamily="34" charset="0"/>
                <a:cs typeface="Calibri" panose="020F0502020204030204" pitchFamily="34" charset="0"/>
              </a:rPr>
              <a:t>60%</a:t>
            </a:r>
            <a:br>
              <a:rPr lang="sv-SE" sz="4000" dirty="0" smtClean="0">
                <a:latin typeface="Calibri" panose="020F0502020204030204" pitchFamily="34" charset="0"/>
                <a:cs typeface="Calibri" panose="020F0502020204030204" pitchFamily="34" charset="0"/>
              </a:rPr>
            </a:br>
            <a:endParaRPr lang="sv-SE" sz="4000" dirty="0" smtClean="0">
              <a:latin typeface="Calibri" panose="020F0502020204030204" pitchFamily="34" charset="0"/>
              <a:cs typeface="Calibri" panose="020F0502020204030204" pitchFamily="34" charset="0"/>
            </a:endParaRPr>
          </a:p>
          <a:p>
            <a:r>
              <a:rPr lang="sv-SE" sz="4000" dirty="0">
                <a:latin typeface="Calibri" panose="020F0502020204030204" pitchFamily="34" charset="0"/>
                <a:cs typeface="Calibri" panose="020F0502020204030204" pitchFamily="34" charset="0"/>
              </a:rPr>
              <a:t>B</a:t>
            </a:r>
            <a:r>
              <a:rPr lang="sv-SE" sz="4000" dirty="0" smtClean="0">
                <a:latin typeface="Calibri" panose="020F0502020204030204" pitchFamily="34" charset="0"/>
                <a:cs typeface="Calibri" panose="020F0502020204030204" pitchFamily="34" charset="0"/>
              </a:rPr>
              <a:t>ra initialt stöd</a:t>
            </a:r>
            <a:br>
              <a:rPr lang="sv-SE" sz="4000" dirty="0" smtClean="0">
                <a:latin typeface="Calibri" panose="020F0502020204030204" pitchFamily="34" charset="0"/>
                <a:cs typeface="Calibri" panose="020F0502020204030204" pitchFamily="34" charset="0"/>
              </a:rPr>
            </a:br>
            <a:endParaRPr lang="sv-SE" sz="4000" dirty="0" smtClean="0">
              <a:latin typeface="Calibri" panose="020F0502020204030204" pitchFamily="34" charset="0"/>
              <a:cs typeface="Calibri" panose="020F0502020204030204" pitchFamily="34" charset="0"/>
            </a:endParaRPr>
          </a:p>
          <a:p>
            <a:r>
              <a:rPr lang="sv-SE" sz="4000" dirty="0" smtClean="0">
                <a:latin typeface="Calibri" panose="020F0502020204030204" pitchFamily="34" charset="0"/>
                <a:cs typeface="Calibri" panose="020F0502020204030204" pitchFamily="34" charset="0"/>
              </a:rPr>
              <a:t>Normalisera sorgen</a:t>
            </a:r>
            <a:br>
              <a:rPr lang="sv-SE" sz="4000" dirty="0" smtClean="0">
                <a:latin typeface="Calibri" panose="020F0502020204030204" pitchFamily="34" charset="0"/>
                <a:cs typeface="Calibri" panose="020F0502020204030204" pitchFamily="34" charset="0"/>
              </a:rPr>
            </a:br>
            <a:endParaRPr lang="sv-SE" sz="4000" dirty="0" smtClean="0">
              <a:latin typeface="Calibri" panose="020F0502020204030204" pitchFamily="34" charset="0"/>
              <a:cs typeface="Calibri" panose="020F0502020204030204" pitchFamily="34" charset="0"/>
            </a:endParaRPr>
          </a:p>
          <a:p>
            <a:r>
              <a:rPr lang="sv-SE" sz="4000" dirty="0">
                <a:latin typeface="Calibri" panose="020F0502020204030204" pitchFamily="34" charset="0"/>
                <a:cs typeface="Calibri" panose="020F0502020204030204" pitchFamily="34" charset="0"/>
              </a:rPr>
              <a:t>H</a:t>
            </a:r>
            <a:r>
              <a:rPr lang="sv-SE" sz="4000" dirty="0" smtClean="0">
                <a:latin typeface="Calibri" panose="020F0502020204030204" pitchFamily="34" charset="0"/>
                <a:cs typeface="Calibri" panose="020F0502020204030204" pitchFamily="34" charset="0"/>
              </a:rPr>
              <a:t>änvisa till psykolog eller annan vård</a:t>
            </a:r>
            <a:endParaRPr lang="sv-SE" sz="4000" dirty="0">
              <a:latin typeface="Calibri" panose="020F0502020204030204" pitchFamily="34" charset="0"/>
              <a:cs typeface="Calibri" panose="020F0502020204030204" pitchFamily="34" charset="0"/>
            </a:endParaRP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605" y="4836499"/>
            <a:ext cx="1065725" cy="1777042"/>
          </a:xfrm>
          <a:prstGeom prst="rect">
            <a:avLst/>
          </a:prstGeom>
        </p:spPr>
      </p:pic>
    </p:spTree>
    <p:extLst>
      <p:ext uri="{BB962C8B-B14F-4D97-AF65-F5344CB8AC3E}">
        <p14:creationId xmlns:p14="http://schemas.microsoft.com/office/powerpoint/2010/main" val="4207506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6032" y="1019331"/>
            <a:ext cx="2944368" cy="3100716"/>
          </a:xfrm>
        </p:spPr>
        <p:txBody>
          <a:bodyPr>
            <a:normAutofit fontScale="90000"/>
          </a:bodyPr>
          <a:lstStyle/>
          <a:p>
            <a:pPr algn="ctr"/>
            <a:r>
              <a:rPr lang="sv-SE" sz="4000" dirty="0" smtClean="0">
                <a:latin typeface="Calibri" panose="020F0502020204030204" pitchFamily="34" charset="0"/>
                <a:cs typeface="Calibri" panose="020F0502020204030204" pitchFamily="34" charset="0"/>
              </a:rPr>
              <a:t>Spädbarns-fonden Dalarnas </a:t>
            </a:r>
            <a:br>
              <a:rPr lang="sv-SE" sz="4000" dirty="0" smtClean="0">
                <a:latin typeface="Calibri" panose="020F0502020204030204" pitchFamily="34" charset="0"/>
                <a:cs typeface="Calibri" panose="020F0502020204030204" pitchFamily="34" charset="0"/>
              </a:rPr>
            </a:br>
            <a:r>
              <a:rPr lang="sv-SE" sz="4000" dirty="0" smtClean="0">
                <a:latin typeface="Calibri" panose="020F0502020204030204" pitchFamily="34" charset="0"/>
                <a:cs typeface="Calibri" panose="020F0502020204030204" pitchFamily="34" charset="0"/>
              </a:rPr>
              <a:t>ansökan</a:t>
            </a:r>
            <a:r>
              <a:rPr lang="sv-SE" sz="3600" dirty="0" smtClean="0">
                <a:latin typeface="Montserrat" panose="00000500000000000000" pitchFamily="2" charset="0"/>
              </a:rPr>
              <a:t/>
            </a:r>
            <a:br>
              <a:rPr lang="sv-SE" sz="3600" dirty="0" smtClean="0">
                <a:latin typeface="Montserrat" panose="00000500000000000000" pitchFamily="2" charset="0"/>
              </a:rPr>
            </a:br>
            <a:r>
              <a:rPr lang="sv-SE" sz="2400" b="1" dirty="0">
                <a:latin typeface="Montserrat" panose="00000500000000000000" pitchFamily="2" charset="0"/>
              </a:rPr>
              <a:t/>
            </a:r>
            <a:br>
              <a:rPr lang="sv-SE" sz="2400" b="1" dirty="0">
                <a:latin typeface="Montserrat" panose="00000500000000000000" pitchFamily="2" charset="0"/>
              </a:rPr>
            </a:br>
            <a:r>
              <a:rPr lang="sv-SE" sz="2400" b="1" dirty="0" smtClean="0">
                <a:latin typeface="Montserrat" panose="00000500000000000000" pitchFamily="2" charset="0"/>
              </a:rPr>
              <a:t/>
            </a:r>
            <a:br>
              <a:rPr lang="sv-SE" sz="2400" b="1" dirty="0" smtClean="0">
                <a:latin typeface="Montserrat" panose="00000500000000000000" pitchFamily="2" charset="0"/>
              </a:rPr>
            </a:br>
            <a:endParaRPr lang="sv-SE" sz="2400" b="1" dirty="0">
              <a:latin typeface="Montserrat" panose="00000500000000000000" pitchFamily="2" charset="0"/>
            </a:endParaRPr>
          </a:p>
        </p:txBody>
      </p:sp>
      <p:sp>
        <p:nvSpPr>
          <p:cNvPr id="3" name="Platshållare för innehåll 2"/>
          <p:cNvSpPr>
            <a:spLocks noGrp="1"/>
          </p:cNvSpPr>
          <p:nvPr>
            <p:ph idx="1"/>
          </p:nvPr>
        </p:nvSpPr>
        <p:spPr>
          <a:xfrm>
            <a:off x="3869267" y="749509"/>
            <a:ext cx="7315200" cy="6357703"/>
          </a:xfrm>
        </p:spPr>
        <p:txBody>
          <a:bodyPr>
            <a:normAutofit/>
          </a:bodyPr>
          <a:lstStyle/>
          <a:p>
            <a:r>
              <a:rPr lang="sv-SE" sz="2800" dirty="0" smtClean="0">
                <a:latin typeface="Calibri" panose="020F0502020204030204" pitchFamily="34" charset="0"/>
                <a:cs typeface="Calibri" panose="020F0502020204030204" pitchFamily="34" charset="0"/>
              </a:rPr>
              <a:t>Spädbarnsfonden vill kunna erbjuda hjälp för fler.</a:t>
            </a:r>
            <a:br>
              <a:rPr lang="sv-SE" sz="2800" dirty="0" smtClean="0">
                <a:latin typeface="Calibri" panose="020F0502020204030204" pitchFamily="34" charset="0"/>
                <a:cs typeface="Calibri" panose="020F0502020204030204" pitchFamily="34" charset="0"/>
              </a:rPr>
            </a:br>
            <a:endParaRPr lang="sv-SE" sz="2800" dirty="0" smtClean="0">
              <a:latin typeface="Calibri" panose="020F0502020204030204" pitchFamily="34" charset="0"/>
              <a:cs typeface="Calibri" panose="020F0502020204030204" pitchFamily="34" charset="0"/>
            </a:endParaRPr>
          </a:p>
          <a:p>
            <a:r>
              <a:rPr lang="sv-SE" sz="2800" dirty="0" smtClean="0">
                <a:latin typeface="Calibri" panose="020F0502020204030204" pitchFamily="34" charset="0"/>
                <a:cs typeface="Calibri" panose="020F0502020204030204" pitchFamily="34" charset="0"/>
              </a:rPr>
              <a:t>Det vill vi göra genom att utbilda fler aktiva och fortbilda våra distriktsamordnare.</a:t>
            </a:r>
          </a:p>
          <a:p>
            <a:r>
              <a:rPr lang="sv-SE" sz="2800" dirty="0" smtClean="0">
                <a:latin typeface="Calibri" panose="020F0502020204030204" pitchFamily="34" charset="0"/>
                <a:cs typeface="Calibri" panose="020F0502020204030204" pitchFamily="34" charset="0"/>
              </a:rPr>
              <a:t>Fortsätta tillverka och skicka våra viktiga Minnespåsar till förlossning, </a:t>
            </a:r>
            <a:r>
              <a:rPr lang="sv-SE" sz="2800" dirty="0" err="1" smtClean="0">
                <a:latin typeface="Calibri" panose="020F0502020204030204" pitchFamily="34" charset="0"/>
                <a:cs typeface="Calibri" panose="020F0502020204030204" pitchFamily="34" charset="0"/>
              </a:rPr>
              <a:t>gynavdelning</a:t>
            </a:r>
            <a:r>
              <a:rPr lang="sv-SE" sz="2800" dirty="0" smtClean="0">
                <a:latin typeface="Calibri" panose="020F0502020204030204" pitchFamily="34" charset="0"/>
                <a:cs typeface="Calibri" panose="020F0502020204030204" pitchFamily="34" charset="0"/>
              </a:rPr>
              <a:t>, barnakut, </a:t>
            </a:r>
            <a:r>
              <a:rPr lang="sv-SE" sz="2800" dirty="0" err="1" smtClean="0">
                <a:latin typeface="Calibri" panose="020F0502020204030204" pitchFamily="34" charset="0"/>
                <a:cs typeface="Calibri" panose="020F0502020204030204" pitchFamily="34" charset="0"/>
              </a:rPr>
              <a:t>neonatalavd</a:t>
            </a:r>
            <a:r>
              <a:rPr lang="sv-SE" sz="2800" dirty="0" smtClean="0">
                <a:latin typeface="Calibri" panose="020F0502020204030204" pitchFamily="34" charset="0"/>
                <a:cs typeface="Calibri" panose="020F0502020204030204" pitchFamily="34" charset="0"/>
              </a:rPr>
              <a:t>.</a:t>
            </a:r>
            <a:br>
              <a:rPr lang="sv-SE" sz="2800" dirty="0" smtClean="0">
                <a:latin typeface="Calibri" panose="020F0502020204030204" pitchFamily="34" charset="0"/>
                <a:cs typeface="Calibri" panose="020F0502020204030204" pitchFamily="34" charset="0"/>
              </a:rPr>
            </a:br>
            <a:endParaRPr lang="sv-SE" sz="2800" dirty="0" smtClean="0">
              <a:latin typeface="Calibri" panose="020F0502020204030204" pitchFamily="34" charset="0"/>
              <a:cs typeface="Calibri" panose="020F0502020204030204" pitchFamily="34" charset="0"/>
            </a:endParaRPr>
          </a:p>
          <a:p>
            <a:r>
              <a:rPr lang="sv-SE" sz="2800" dirty="0" smtClean="0">
                <a:latin typeface="Calibri" panose="020F0502020204030204" pitchFamily="34" charset="0"/>
                <a:cs typeface="Calibri" panose="020F0502020204030204" pitchFamily="34" charset="0"/>
              </a:rPr>
              <a:t>Lokalkostnader och materialkostnader för samtalsträffar, minnesstunder och andra aktiviteter.</a:t>
            </a:r>
          </a:p>
          <a:p>
            <a:endParaRPr lang="sv-SE" dirty="0">
              <a:latin typeface="Montserrat" panose="00000500000000000000" pitchFamily="2" charset="0"/>
            </a:endParaRPr>
          </a:p>
          <a:p>
            <a:pPr marL="0" indent="0">
              <a:buNone/>
            </a:pPr>
            <a:endParaRPr lang="sv-SE" dirty="0">
              <a:latin typeface="Montserrat" panose="00000500000000000000" pitchFamily="2" charset="0"/>
            </a:endParaRPr>
          </a:p>
        </p:txBody>
      </p:sp>
      <p:sp>
        <p:nvSpPr>
          <p:cNvPr id="4" name="Platshållare för text 3"/>
          <p:cNvSpPr>
            <a:spLocks noGrp="1"/>
          </p:cNvSpPr>
          <p:nvPr>
            <p:ph type="body" sz="half" idx="2"/>
          </p:nvPr>
        </p:nvSpPr>
        <p:spPr/>
        <p:txBody>
          <a:bodyPr/>
          <a:lstStyle/>
          <a:p>
            <a:endParaRPr lang="sv-SE" dirty="0">
              <a:latin typeface="Montserrat" panose="00000500000000000000" pitchFamily="2" charset="0"/>
            </a:endParaRPr>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605" y="4836499"/>
            <a:ext cx="1065725" cy="1777042"/>
          </a:xfrm>
          <a:prstGeom prst="rect">
            <a:avLst/>
          </a:prstGeom>
        </p:spPr>
      </p:pic>
    </p:spTree>
    <p:extLst>
      <p:ext uri="{BB962C8B-B14F-4D97-AF65-F5344CB8AC3E}">
        <p14:creationId xmlns:p14="http://schemas.microsoft.com/office/powerpoint/2010/main" val="1728476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800" dirty="0" smtClean="0">
                <a:latin typeface="Calibri" panose="020F0502020204030204" pitchFamily="34" charset="0"/>
                <a:cs typeface="Calibri" panose="020F0502020204030204" pitchFamily="34" charset="0"/>
              </a:rPr>
              <a:t>Varmt tack för er tid!</a:t>
            </a:r>
            <a:endParaRPr lang="sv-SE" sz="4800" dirty="0">
              <a:latin typeface="Calibri" panose="020F0502020204030204" pitchFamily="34" charset="0"/>
              <a:cs typeface="Calibri" panose="020F0502020204030204" pitchFamily="34" charset="0"/>
            </a:endParaRPr>
          </a:p>
        </p:txBody>
      </p:sp>
      <p:sp>
        <p:nvSpPr>
          <p:cNvPr id="3" name="Platshållare för innehåll 2"/>
          <p:cNvSpPr>
            <a:spLocks noGrp="1"/>
          </p:cNvSpPr>
          <p:nvPr>
            <p:ph idx="1"/>
          </p:nvPr>
        </p:nvSpPr>
        <p:spPr/>
        <p:txBody>
          <a:bodyPr>
            <a:normAutofit/>
          </a:bodyPr>
          <a:lstStyle/>
          <a:p>
            <a:pPr marL="0" indent="0">
              <a:buNone/>
            </a:pPr>
            <a:r>
              <a:rPr lang="sv-SE" sz="2800" b="1" u="sng" dirty="0" smtClean="0">
                <a:latin typeface="Calibri" panose="020F0502020204030204" pitchFamily="34" charset="0"/>
                <a:cs typeface="Calibri" panose="020F0502020204030204" pitchFamily="34" charset="0"/>
              </a:rPr>
              <a:t>Kontaktuppgifter:</a:t>
            </a:r>
          </a:p>
          <a:p>
            <a:r>
              <a:rPr lang="sv-SE" sz="2800" b="1" dirty="0" smtClean="0">
                <a:latin typeface="Calibri" panose="020F0502020204030204" pitchFamily="34" charset="0"/>
                <a:cs typeface="Calibri" panose="020F0502020204030204" pitchFamily="34" charset="0"/>
              </a:rPr>
              <a:t>XX, distriktsamordnare</a:t>
            </a:r>
          </a:p>
          <a:p>
            <a:pPr marL="0" indent="0">
              <a:buNone/>
            </a:pPr>
            <a:r>
              <a:rPr lang="sv-SE" sz="2800" dirty="0" smtClean="0">
                <a:latin typeface="Calibri" panose="020F0502020204030204" pitchFamily="34" charset="0"/>
                <a:cs typeface="Calibri" panose="020F0502020204030204" pitchFamily="34" charset="0"/>
                <a:hlinkClick r:id="rId3"/>
              </a:rPr>
              <a:t>xxx@spadbarnsfonden.se</a:t>
            </a:r>
            <a:endParaRPr lang="sv-SE" sz="2800" dirty="0" smtClean="0">
              <a:latin typeface="Calibri" panose="020F0502020204030204" pitchFamily="34" charset="0"/>
              <a:cs typeface="Calibri" panose="020F0502020204030204" pitchFamily="34" charset="0"/>
            </a:endParaRPr>
          </a:p>
          <a:p>
            <a:r>
              <a:rPr lang="sv-SE" sz="2800" b="1" dirty="0" smtClean="0">
                <a:latin typeface="Calibri" panose="020F0502020204030204" pitchFamily="34" charset="0"/>
                <a:cs typeface="Calibri" panose="020F0502020204030204" pitchFamily="34" charset="0"/>
              </a:rPr>
              <a:t>Camilla Skoglund, nationell stödsamordnare</a:t>
            </a:r>
          </a:p>
          <a:p>
            <a:pPr marL="0" indent="0">
              <a:buNone/>
            </a:pPr>
            <a:r>
              <a:rPr lang="sv-SE" sz="2800" dirty="0">
                <a:latin typeface="Calibri" panose="020F0502020204030204" pitchFamily="34" charset="0"/>
                <a:cs typeface="Calibri" panose="020F0502020204030204" pitchFamily="34" charset="0"/>
                <a:hlinkClick r:id="rId4"/>
              </a:rPr>
              <a:t>c</a:t>
            </a:r>
            <a:r>
              <a:rPr lang="sv-SE" sz="2800" dirty="0" smtClean="0">
                <a:latin typeface="Calibri" panose="020F0502020204030204" pitchFamily="34" charset="0"/>
                <a:cs typeface="Calibri" panose="020F0502020204030204" pitchFamily="34" charset="0"/>
                <a:hlinkClick r:id="rId4"/>
              </a:rPr>
              <a:t>amilla.skoglund@spadbarnsfonden.se</a:t>
            </a:r>
            <a:endParaRPr lang="sv-SE" sz="2800" dirty="0" smtClean="0">
              <a:latin typeface="Calibri" panose="020F0502020204030204" pitchFamily="34" charset="0"/>
              <a:cs typeface="Calibri" panose="020F0502020204030204" pitchFamily="34" charset="0"/>
            </a:endParaRPr>
          </a:p>
          <a:p>
            <a:pPr marL="0" indent="0">
              <a:buNone/>
            </a:pPr>
            <a:r>
              <a:rPr lang="sv-SE" sz="2800" dirty="0" smtClean="0">
                <a:latin typeface="Calibri" panose="020F0502020204030204" pitchFamily="34" charset="0"/>
                <a:cs typeface="Calibri" panose="020F0502020204030204" pitchFamily="34" charset="0"/>
              </a:rPr>
              <a:t>070 – 65 95 888</a:t>
            </a:r>
            <a:endParaRPr lang="sv-SE" sz="2800" dirty="0" smtClean="0">
              <a:latin typeface="Calibri" panose="020F0502020204030204" pitchFamily="34" charset="0"/>
              <a:cs typeface="Calibri" panose="020F0502020204030204" pitchFamily="34" charset="0"/>
            </a:endParaRPr>
          </a:p>
          <a:p>
            <a:r>
              <a:rPr lang="sv-SE" sz="2800" b="1" dirty="0" smtClean="0">
                <a:latin typeface="Calibri" panose="020F0502020204030204" pitchFamily="34" charset="0"/>
                <a:cs typeface="Calibri" panose="020F0502020204030204" pitchFamily="34" charset="0"/>
              </a:rPr>
              <a:t>Angela Jones, verksamhetsansvarig</a:t>
            </a:r>
          </a:p>
          <a:p>
            <a:pPr marL="0" indent="0">
              <a:buNone/>
            </a:pPr>
            <a:r>
              <a:rPr lang="sv-SE" sz="2800" dirty="0" smtClean="0">
                <a:latin typeface="Calibri" panose="020F0502020204030204" pitchFamily="34" charset="0"/>
                <a:cs typeface="Calibri" panose="020F0502020204030204" pitchFamily="34" charset="0"/>
                <a:hlinkClick r:id="rId5"/>
              </a:rPr>
              <a:t>kansliet@spadbarnsfonden.se</a:t>
            </a:r>
            <a:endParaRPr lang="sv-SE" sz="2800" dirty="0" smtClean="0">
              <a:latin typeface="Calibri" panose="020F0502020204030204" pitchFamily="34" charset="0"/>
              <a:cs typeface="Calibri" panose="020F0502020204030204" pitchFamily="34" charset="0"/>
            </a:endParaRPr>
          </a:p>
          <a:p>
            <a:pPr marL="0" indent="0">
              <a:buNone/>
            </a:pPr>
            <a:r>
              <a:rPr lang="sv-SE" sz="2800" dirty="0" smtClean="0">
                <a:latin typeface="Calibri" panose="020F0502020204030204" pitchFamily="34" charset="0"/>
                <a:cs typeface="Calibri" panose="020F0502020204030204" pitchFamily="34" charset="0"/>
              </a:rPr>
              <a:t>070 – 777 34 40</a:t>
            </a:r>
            <a:endParaRPr lang="sv-SE" sz="2800" dirty="0">
              <a:latin typeface="Calibri" panose="020F0502020204030204" pitchFamily="34" charset="0"/>
              <a:cs typeface="Calibri" panose="020F0502020204030204" pitchFamily="34" charset="0"/>
            </a:endParaRPr>
          </a:p>
        </p:txBody>
      </p:sp>
      <p:sp>
        <p:nvSpPr>
          <p:cNvPr id="4" name="Platshållare för text 3"/>
          <p:cNvSpPr>
            <a:spLocks noGrp="1"/>
          </p:cNvSpPr>
          <p:nvPr>
            <p:ph type="body" sz="half" idx="2"/>
          </p:nvPr>
        </p:nvSpPr>
        <p:spPr/>
        <p:txBody>
          <a:bodyPr/>
          <a:lstStyle/>
          <a:p>
            <a:endParaRPr lang="sv-SE" dirty="0"/>
          </a:p>
        </p:txBody>
      </p:sp>
      <p:pic>
        <p:nvPicPr>
          <p:cNvPr id="5" name="Bildobjekt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6740" y="4655171"/>
            <a:ext cx="2723236" cy="1949118"/>
          </a:xfrm>
          <a:prstGeom prst="rect">
            <a:avLst/>
          </a:prstGeom>
        </p:spPr>
      </p:pic>
      <p:pic>
        <p:nvPicPr>
          <p:cNvPr id="6" name="Bildobjekt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32" y="3929983"/>
            <a:ext cx="2908582" cy="1941633"/>
          </a:xfrm>
          <a:prstGeom prst="rect">
            <a:avLst/>
          </a:prstGeom>
        </p:spPr>
      </p:pic>
    </p:spTree>
    <p:extLst>
      <p:ext uri="{BB962C8B-B14F-4D97-AF65-F5344CB8AC3E}">
        <p14:creationId xmlns:p14="http://schemas.microsoft.com/office/powerpoint/2010/main" val="4273425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Ram">
  <a:themeElements>
    <a:clrScheme name="Gröngul">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TM03457475[[fn=Bildruta]]</Template>
  <TotalTime>1552</TotalTime>
  <Words>1132</Words>
  <Application>Microsoft Office PowerPoint</Application>
  <PresentationFormat>Bredbild</PresentationFormat>
  <Paragraphs>87</Paragraphs>
  <Slides>9</Slides>
  <Notes>8</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9</vt:i4>
      </vt:variant>
    </vt:vector>
  </HeadingPairs>
  <TitlesOfParts>
    <vt:vector size="14" baseType="lpstr">
      <vt:lpstr>Calibri</vt:lpstr>
      <vt:lpstr>Corbel</vt:lpstr>
      <vt:lpstr>Montserrat</vt:lpstr>
      <vt:lpstr>Wingdings 2</vt:lpstr>
      <vt:lpstr>Ram</vt:lpstr>
      <vt:lpstr>Späd barns fonden</vt:lpstr>
      <vt:lpstr>Organisation</vt:lpstr>
      <vt:lpstr>En ideell, politiskt och religiöst obunden, nationell förening som grundades 1986.   </vt:lpstr>
      <vt:lpstr>Vår  vision</vt:lpstr>
      <vt:lpstr>Lokalt stöddistrikt -  vad innebär det?</vt:lpstr>
      <vt:lpstr>Spädbarns-fondens minnespåsar</vt:lpstr>
      <vt:lpstr>Förlängd sorge-reaktion  PGD (prolonged grief disorder)</vt:lpstr>
      <vt:lpstr>Spädbarns-fonden Dalarnas  ansökan   </vt:lpstr>
      <vt:lpstr>Varmt tack för er tid!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Späd barns fonden</dc:title>
  <dc:creator>Spädbarns Fonden</dc:creator>
  <cp:lastModifiedBy>Spädbarns fonden</cp:lastModifiedBy>
  <cp:revision>66</cp:revision>
  <dcterms:created xsi:type="dcterms:W3CDTF">2019-10-24T11:29:16Z</dcterms:created>
  <dcterms:modified xsi:type="dcterms:W3CDTF">2020-10-20T11:46:09Z</dcterms:modified>
</cp:coreProperties>
</file>